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555" r:id="rId2"/>
    <p:sldId id="556" r:id="rId3"/>
    <p:sldId id="577" r:id="rId4"/>
    <p:sldId id="559" r:id="rId5"/>
    <p:sldId id="560" r:id="rId6"/>
    <p:sldId id="561" r:id="rId7"/>
    <p:sldId id="562" r:id="rId8"/>
    <p:sldId id="563" r:id="rId9"/>
    <p:sldId id="553" r:id="rId10"/>
    <p:sldId id="453" r:id="rId11"/>
    <p:sldId id="527" r:id="rId12"/>
    <p:sldId id="479" r:id="rId13"/>
    <p:sldId id="526" r:id="rId14"/>
    <p:sldId id="477" r:id="rId15"/>
    <p:sldId id="571" r:id="rId16"/>
    <p:sldId id="572" r:id="rId17"/>
    <p:sldId id="531" r:id="rId18"/>
    <p:sldId id="510" r:id="rId19"/>
    <p:sldId id="511" r:id="rId20"/>
    <p:sldId id="535" r:id="rId21"/>
    <p:sldId id="532" r:id="rId22"/>
    <p:sldId id="536" r:id="rId23"/>
    <p:sldId id="537" r:id="rId24"/>
    <p:sldId id="533" r:id="rId25"/>
    <p:sldId id="534" r:id="rId26"/>
    <p:sldId id="514" r:id="rId27"/>
    <p:sldId id="573" r:id="rId28"/>
    <p:sldId id="538" r:id="rId29"/>
    <p:sldId id="540" r:id="rId30"/>
    <p:sldId id="512" r:id="rId31"/>
    <p:sldId id="541" r:id="rId32"/>
    <p:sldId id="548" r:id="rId33"/>
    <p:sldId id="574" r:id="rId34"/>
    <p:sldId id="542" r:id="rId35"/>
    <p:sldId id="575" r:id="rId36"/>
    <p:sldId id="576" r:id="rId37"/>
    <p:sldId id="570" r:id="rId3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0E3505"/>
    <a:srgbClr val="57EC3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Estilo com Tema 1 - Ênfas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19" autoAdjust="0"/>
    <p:restoredTop sz="94434" autoAdjust="0"/>
  </p:normalViewPr>
  <p:slideViewPr>
    <p:cSldViewPr>
      <p:cViewPr varScale="1">
        <p:scale>
          <a:sx n="74" d="100"/>
          <a:sy n="74" d="100"/>
        </p:scale>
        <p:origin x="438" y="72"/>
      </p:cViewPr>
      <p:guideLst>
        <p:guide orient="horz" pos="2160"/>
        <p:guide pos="3840"/>
      </p:guideLst>
    </p:cSldViewPr>
  </p:slideViewPr>
  <p:notesTextViewPr>
    <p:cViewPr>
      <p:scale>
        <a:sx n="125" d="100"/>
        <a:sy n="125" d="100"/>
      </p:scale>
      <p:origin x="0" y="0"/>
    </p:cViewPr>
  </p:notesTextViewPr>
  <p:sorterViewPr>
    <p:cViewPr>
      <p:scale>
        <a:sx n="120" d="100"/>
        <a:sy n="120" d="100"/>
      </p:scale>
      <p:origin x="0" y="-1453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309772-03CD-4AD0-AB8E-B04355969D82}" type="datetimeFigureOut">
              <a:rPr lang="pt-BR" smtClean="0"/>
              <a:t>12/06/2018</a:t>
            </a:fld>
            <a:endParaRPr lang="pt-BR"/>
          </a:p>
        </p:txBody>
      </p:sp>
      <p:sp>
        <p:nvSpPr>
          <p:cNvPr id="4" name="Espaço Reservado para Imagem de Sli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1C8649-18DE-4860-BBC5-5078C439C89E}" type="slidenum">
              <a:rPr lang="pt-BR" smtClean="0"/>
              <a:t>‹nº›</a:t>
            </a:fld>
            <a:endParaRPr lang="pt-BR"/>
          </a:p>
        </p:txBody>
      </p:sp>
    </p:spTree>
    <p:extLst>
      <p:ext uri="{BB962C8B-B14F-4D97-AF65-F5344CB8AC3E}">
        <p14:creationId xmlns:p14="http://schemas.microsoft.com/office/powerpoint/2010/main" val="3585926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51C8649-18DE-4860-BBC5-5078C439C89E}" type="slidenum">
              <a:rPr lang="pt-BR" smtClean="0"/>
              <a:t>2</a:t>
            </a:fld>
            <a:endParaRPr lang="pt-BR"/>
          </a:p>
        </p:txBody>
      </p:sp>
    </p:spTree>
    <p:extLst>
      <p:ext uri="{BB962C8B-B14F-4D97-AF65-F5344CB8AC3E}">
        <p14:creationId xmlns:p14="http://schemas.microsoft.com/office/powerpoint/2010/main" val="4109704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sz="1100" b="1" dirty="0"/>
          </a:p>
        </p:txBody>
      </p:sp>
      <p:sp>
        <p:nvSpPr>
          <p:cNvPr id="4" name="Espaço Reservado para Número de Slide 3"/>
          <p:cNvSpPr>
            <a:spLocks noGrp="1"/>
          </p:cNvSpPr>
          <p:nvPr>
            <p:ph type="sldNum" sz="quarter" idx="10"/>
          </p:nvPr>
        </p:nvSpPr>
        <p:spPr/>
        <p:txBody>
          <a:bodyPr/>
          <a:lstStyle/>
          <a:p>
            <a:fld id="{651C8649-18DE-4860-BBC5-5078C439C89E}" type="slidenum">
              <a:rPr lang="pt-BR" smtClean="0"/>
              <a:t>11</a:t>
            </a:fld>
            <a:endParaRPr lang="pt-BR"/>
          </a:p>
        </p:txBody>
      </p:sp>
    </p:spTree>
    <p:extLst>
      <p:ext uri="{BB962C8B-B14F-4D97-AF65-F5344CB8AC3E}">
        <p14:creationId xmlns:p14="http://schemas.microsoft.com/office/powerpoint/2010/main" val="2903666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sz="1100" dirty="0"/>
          </a:p>
        </p:txBody>
      </p:sp>
      <p:sp>
        <p:nvSpPr>
          <p:cNvPr id="4" name="Espaço Reservado para Número de Slide 3"/>
          <p:cNvSpPr>
            <a:spLocks noGrp="1"/>
          </p:cNvSpPr>
          <p:nvPr>
            <p:ph type="sldNum" sz="quarter" idx="10"/>
          </p:nvPr>
        </p:nvSpPr>
        <p:spPr/>
        <p:txBody>
          <a:bodyPr/>
          <a:lstStyle/>
          <a:p>
            <a:fld id="{651C8649-18DE-4860-BBC5-5078C439C89E}" type="slidenum">
              <a:rPr lang="pt-BR" smtClean="0"/>
              <a:t>12</a:t>
            </a:fld>
            <a:endParaRPr lang="pt-BR"/>
          </a:p>
        </p:txBody>
      </p:sp>
    </p:spTree>
    <p:extLst>
      <p:ext uri="{BB962C8B-B14F-4D97-AF65-F5344CB8AC3E}">
        <p14:creationId xmlns:p14="http://schemas.microsoft.com/office/powerpoint/2010/main" val="3106169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sz="1100" baseline="0" dirty="0" smtClean="0"/>
          </a:p>
        </p:txBody>
      </p:sp>
      <p:sp>
        <p:nvSpPr>
          <p:cNvPr id="4" name="Espaço Reservado para Número de Slide 3"/>
          <p:cNvSpPr>
            <a:spLocks noGrp="1"/>
          </p:cNvSpPr>
          <p:nvPr>
            <p:ph type="sldNum" sz="quarter" idx="10"/>
          </p:nvPr>
        </p:nvSpPr>
        <p:spPr/>
        <p:txBody>
          <a:bodyPr/>
          <a:lstStyle/>
          <a:p>
            <a:fld id="{651C8649-18DE-4860-BBC5-5078C439C89E}" type="slidenum">
              <a:rPr lang="pt-BR" smtClean="0"/>
              <a:t>13</a:t>
            </a:fld>
            <a:endParaRPr lang="pt-BR"/>
          </a:p>
        </p:txBody>
      </p:sp>
    </p:spTree>
    <p:extLst>
      <p:ext uri="{BB962C8B-B14F-4D97-AF65-F5344CB8AC3E}">
        <p14:creationId xmlns:p14="http://schemas.microsoft.com/office/powerpoint/2010/main" val="1129782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sz="1100" dirty="0"/>
          </a:p>
        </p:txBody>
      </p:sp>
      <p:sp>
        <p:nvSpPr>
          <p:cNvPr id="4" name="Espaço Reservado para Número de Slide 3"/>
          <p:cNvSpPr>
            <a:spLocks noGrp="1"/>
          </p:cNvSpPr>
          <p:nvPr>
            <p:ph type="sldNum" sz="quarter" idx="10"/>
          </p:nvPr>
        </p:nvSpPr>
        <p:spPr/>
        <p:txBody>
          <a:bodyPr/>
          <a:lstStyle/>
          <a:p>
            <a:fld id="{651C8649-18DE-4860-BBC5-5078C439C89E}" type="slidenum">
              <a:rPr lang="pt-BR" smtClean="0"/>
              <a:t>14</a:t>
            </a:fld>
            <a:endParaRPr lang="pt-BR"/>
          </a:p>
        </p:txBody>
      </p:sp>
    </p:spTree>
    <p:extLst>
      <p:ext uri="{BB962C8B-B14F-4D97-AF65-F5344CB8AC3E}">
        <p14:creationId xmlns:p14="http://schemas.microsoft.com/office/powerpoint/2010/main" val="3696733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sz="1100" dirty="0"/>
          </a:p>
        </p:txBody>
      </p:sp>
      <p:sp>
        <p:nvSpPr>
          <p:cNvPr id="4" name="Espaço Reservado para Número de Slide 3"/>
          <p:cNvSpPr>
            <a:spLocks noGrp="1"/>
          </p:cNvSpPr>
          <p:nvPr>
            <p:ph type="sldNum" sz="quarter" idx="10"/>
          </p:nvPr>
        </p:nvSpPr>
        <p:spPr/>
        <p:txBody>
          <a:bodyPr/>
          <a:lstStyle/>
          <a:p>
            <a:fld id="{651C8649-18DE-4860-BBC5-5078C439C89E}" type="slidenum">
              <a:rPr lang="pt-BR" smtClean="0"/>
              <a:t>15</a:t>
            </a:fld>
            <a:endParaRPr lang="pt-BR"/>
          </a:p>
        </p:txBody>
      </p:sp>
    </p:spTree>
    <p:extLst>
      <p:ext uri="{BB962C8B-B14F-4D97-AF65-F5344CB8AC3E}">
        <p14:creationId xmlns:p14="http://schemas.microsoft.com/office/powerpoint/2010/main" val="2837040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sz="1100" dirty="0"/>
          </a:p>
        </p:txBody>
      </p:sp>
      <p:sp>
        <p:nvSpPr>
          <p:cNvPr id="4" name="Espaço Reservado para Número de Slide 3"/>
          <p:cNvSpPr>
            <a:spLocks noGrp="1"/>
          </p:cNvSpPr>
          <p:nvPr>
            <p:ph type="sldNum" sz="quarter" idx="10"/>
          </p:nvPr>
        </p:nvSpPr>
        <p:spPr/>
        <p:txBody>
          <a:bodyPr/>
          <a:lstStyle/>
          <a:p>
            <a:fld id="{651C8649-18DE-4860-BBC5-5078C439C89E}" type="slidenum">
              <a:rPr lang="pt-BR" smtClean="0"/>
              <a:t>16</a:t>
            </a:fld>
            <a:endParaRPr lang="pt-BR"/>
          </a:p>
        </p:txBody>
      </p:sp>
    </p:spTree>
    <p:extLst>
      <p:ext uri="{BB962C8B-B14F-4D97-AF65-F5344CB8AC3E}">
        <p14:creationId xmlns:p14="http://schemas.microsoft.com/office/powerpoint/2010/main" val="1168984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sz="1100" dirty="0"/>
          </a:p>
        </p:txBody>
      </p:sp>
      <p:sp>
        <p:nvSpPr>
          <p:cNvPr id="4" name="Espaço Reservado para Número de Slide 3"/>
          <p:cNvSpPr>
            <a:spLocks noGrp="1"/>
          </p:cNvSpPr>
          <p:nvPr>
            <p:ph type="sldNum" sz="quarter" idx="10"/>
          </p:nvPr>
        </p:nvSpPr>
        <p:spPr/>
        <p:txBody>
          <a:bodyPr/>
          <a:lstStyle/>
          <a:p>
            <a:fld id="{651C8649-18DE-4860-BBC5-5078C439C89E}" type="slidenum">
              <a:rPr lang="pt-BR" smtClean="0"/>
              <a:t>17</a:t>
            </a:fld>
            <a:endParaRPr lang="pt-BR"/>
          </a:p>
        </p:txBody>
      </p:sp>
    </p:spTree>
    <p:extLst>
      <p:ext uri="{BB962C8B-B14F-4D97-AF65-F5344CB8AC3E}">
        <p14:creationId xmlns:p14="http://schemas.microsoft.com/office/powerpoint/2010/main" val="4075025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b="1" dirty="0"/>
          </a:p>
        </p:txBody>
      </p:sp>
      <p:sp>
        <p:nvSpPr>
          <p:cNvPr id="4" name="Espaço Reservado para Número de Slide 3"/>
          <p:cNvSpPr>
            <a:spLocks noGrp="1"/>
          </p:cNvSpPr>
          <p:nvPr>
            <p:ph type="sldNum" sz="quarter" idx="10"/>
          </p:nvPr>
        </p:nvSpPr>
        <p:spPr/>
        <p:txBody>
          <a:bodyPr/>
          <a:lstStyle/>
          <a:p>
            <a:fld id="{651C8649-18DE-4860-BBC5-5078C439C89E}" type="slidenum">
              <a:rPr lang="pt-BR" smtClean="0"/>
              <a:t>18</a:t>
            </a:fld>
            <a:endParaRPr lang="pt-BR"/>
          </a:p>
        </p:txBody>
      </p:sp>
    </p:spTree>
    <p:extLst>
      <p:ext uri="{BB962C8B-B14F-4D97-AF65-F5344CB8AC3E}">
        <p14:creationId xmlns:p14="http://schemas.microsoft.com/office/powerpoint/2010/main" val="2287532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baseline="0" dirty="0" smtClean="0"/>
          </a:p>
        </p:txBody>
      </p:sp>
      <p:sp>
        <p:nvSpPr>
          <p:cNvPr id="4" name="Espaço Reservado para Número de Slide 3"/>
          <p:cNvSpPr>
            <a:spLocks noGrp="1"/>
          </p:cNvSpPr>
          <p:nvPr>
            <p:ph type="sldNum" sz="quarter" idx="10"/>
          </p:nvPr>
        </p:nvSpPr>
        <p:spPr/>
        <p:txBody>
          <a:bodyPr/>
          <a:lstStyle/>
          <a:p>
            <a:fld id="{651C8649-18DE-4860-BBC5-5078C439C89E}" type="slidenum">
              <a:rPr lang="pt-BR" smtClean="0"/>
              <a:t>19</a:t>
            </a:fld>
            <a:endParaRPr lang="pt-BR"/>
          </a:p>
        </p:txBody>
      </p:sp>
    </p:spTree>
    <p:extLst>
      <p:ext uri="{BB962C8B-B14F-4D97-AF65-F5344CB8AC3E}">
        <p14:creationId xmlns:p14="http://schemas.microsoft.com/office/powerpoint/2010/main" val="3542940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sz="1100" dirty="0"/>
          </a:p>
        </p:txBody>
      </p:sp>
      <p:sp>
        <p:nvSpPr>
          <p:cNvPr id="4" name="Espaço Reservado para Número de Slide 3"/>
          <p:cNvSpPr>
            <a:spLocks noGrp="1"/>
          </p:cNvSpPr>
          <p:nvPr>
            <p:ph type="sldNum" sz="quarter" idx="10"/>
          </p:nvPr>
        </p:nvSpPr>
        <p:spPr/>
        <p:txBody>
          <a:bodyPr/>
          <a:lstStyle/>
          <a:p>
            <a:fld id="{651C8649-18DE-4860-BBC5-5078C439C89E}" type="slidenum">
              <a:rPr lang="pt-BR" smtClean="0"/>
              <a:t>20</a:t>
            </a:fld>
            <a:endParaRPr lang="pt-BR"/>
          </a:p>
        </p:txBody>
      </p:sp>
    </p:spTree>
    <p:extLst>
      <p:ext uri="{BB962C8B-B14F-4D97-AF65-F5344CB8AC3E}">
        <p14:creationId xmlns:p14="http://schemas.microsoft.com/office/powerpoint/2010/main" val="710550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51C8649-18DE-4860-BBC5-5078C439C89E}" type="slidenum">
              <a:rPr lang="pt-BR" smtClean="0"/>
              <a:t>3</a:t>
            </a:fld>
            <a:endParaRPr lang="pt-BR"/>
          </a:p>
        </p:txBody>
      </p:sp>
    </p:spTree>
    <p:extLst>
      <p:ext uri="{BB962C8B-B14F-4D97-AF65-F5344CB8AC3E}">
        <p14:creationId xmlns:p14="http://schemas.microsoft.com/office/powerpoint/2010/main" val="7461896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sz="1100" dirty="0"/>
          </a:p>
        </p:txBody>
      </p:sp>
      <p:sp>
        <p:nvSpPr>
          <p:cNvPr id="4" name="Espaço Reservado para Número de Slide 3"/>
          <p:cNvSpPr>
            <a:spLocks noGrp="1"/>
          </p:cNvSpPr>
          <p:nvPr>
            <p:ph type="sldNum" sz="quarter" idx="10"/>
          </p:nvPr>
        </p:nvSpPr>
        <p:spPr/>
        <p:txBody>
          <a:bodyPr/>
          <a:lstStyle/>
          <a:p>
            <a:fld id="{651C8649-18DE-4860-BBC5-5078C439C89E}" type="slidenum">
              <a:rPr lang="pt-BR" smtClean="0"/>
              <a:t>21</a:t>
            </a:fld>
            <a:endParaRPr lang="pt-BR"/>
          </a:p>
        </p:txBody>
      </p:sp>
    </p:spTree>
    <p:extLst>
      <p:ext uri="{BB962C8B-B14F-4D97-AF65-F5344CB8AC3E}">
        <p14:creationId xmlns:p14="http://schemas.microsoft.com/office/powerpoint/2010/main" val="39100027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51C8649-18DE-4860-BBC5-5078C439C89E}" type="slidenum">
              <a:rPr lang="pt-BR" smtClean="0"/>
              <a:t>22</a:t>
            </a:fld>
            <a:endParaRPr lang="pt-BR"/>
          </a:p>
        </p:txBody>
      </p:sp>
    </p:spTree>
    <p:extLst>
      <p:ext uri="{BB962C8B-B14F-4D97-AF65-F5344CB8AC3E}">
        <p14:creationId xmlns:p14="http://schemas.microsoft.com/office/powerpoint/2010/main" val="5905285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b="1" dirty="0"/>
          </a:p>
        </p:txBody>
      </p:sp>
      <p:sp>
        <p:nvSpPr>
          <p:cNvPr id="4" name="Espaço Reservado para Número de Slide 3"/>
          <p:cNvSpPr>
            <a:spLocks noGrp="1"/>
          </p:cNvSpPr>
          <p:nvPr>
            <p:ph type="sldNum" sz="quarter" idx="10"/>
          </p:nvPr>
        </p:nvSpPr>
        <p:spPr/>
        <p:txBody>
          <a:bodyPr/>
          <a:lstStyle/>
          <a:p>
            <a:fld id="{651C8649-18DE-4860-BBC5-5078C439C89E}" type="slidenum">
              <a:rPr lang="pt-BR" smtClean="0"/>
              <a:t>23</a:t>
            </a:fld>
            <a:endParaRPr lang="pt-BR"/>
          </a:p>
        </p:txBody>
      </p:sp>
    </p:spTree>
    <p:extLst>
      <p:ext uri="{BB962C8B-B14F-4D97-AF65-F5344CB8AC3E}">
        <p14:creationId xmlns:p14="http://schemas.microsoft.com/office/powerpoint/2010/main" val="2870171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sz="1100" dirty="0"/>
          </a:p>
        </p:txBody>
      </p:sp>
      <p:sp>
        <p:nvSpPr>
          <p:cNvPr id="4" name="Espaço Reservado para Número de Slide 3"/>
          <p:cNvSpPr>
            <a:spLocks noGrp="1"/>
          </p:cNvSpPr>
          <p:nvPr>
            <p:ph type="sldNum" sz="quarter" idx="10"/>
          </p:nvPr>
        </p:nvSpPr>
        <p:spPr/>
        <p:txBody>
          <a:bodyPr/>
          <a:lstStyle/>
          <a:p>
            <a:fld id="{651C8649-18DE-4860-BBC5-5078C439C89E}" type="slidenum">
              <a:rPr lang="pt-BR" smtClean="0"/>
              <a:t>24</a:t>
            </a:fld>
            <a:endParaRPr lang="pt-BR"/>
          </a:p>
        </p:txBody>
      </p:sp>
    </p:spTree>
    <p:extLst>
      <p:ext uri="{BB962C8B-B14F-4D97-AF65-F5344CB8AC3E}">
        <p14:creationId xmlns:p14="http://schemas.microsoft.com/office/powerpoint/2010/main" val="3877267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b="1" dirty="0"/>
          </a:p>
        </p:txBody>
      </p:sp>
      <p:sp>
        <p:nvSpPr>
          <p:cNvPr id="4" name="Espaço Reservado para Número de Slide 3"/>
          <p:cNvSpPr>
            <a:spLocks noGrp="1"/>
          </p:cNvSpPr>
          <p:nvPr>
            <p:ph type="sldNum" sz="quarter" idx="10"/>
          </p:nvPr>
        </p:nvSpPr>
        <p:spPr/>
        <p:txBody>
          <a:bodyPr/>
          <a:lstStyle/>
          <a:p>
            <a:fld id="{651C8649-18DE-4860-BBC5-5078C439C89E}" type="slidenum">
              <a:rPr lang="pt-BR" smtClean="0"/>
              <a:t>25</a:t>
            </a:fld>
            <a:endParaRPr lang="pt-BR"/>
          </a:p>
        </p:txBody>
      </p:sp>
    </p:spTree>
    <p:extLst>
      <p:ext uri="{BB962C8B-B14F-4D97-AF65-F5344CB8AC3E}">
        <p14:creationId xmlns:p14="http://schemas.microsoft.com/office/powerpoint/2010/main" val="993433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b="1" dirty="0"/>
          </a:p>
        </p:txBody>
      </p:sp>
      <p:sp>
        <p:nvSpPr>
          <p:cNvPr id="4" name="Espaço Reservado para Número de Slide 3"/>
          <p:cNvSpPr>
            <a:spLocks noGrp="1"/>
          </p:cNvSpPr>
          <p:nvPr>
            <p:ph type="sldNum" sz="quarter" idx="10"/>
          </p:nvPr>
        </p:nvSpPr>
        <p:spPr/>
        <p:txBody>
          <a:bodyPr/>
          <a:lstStyle/>
          <a:p>
            <a:fld id="{651C8649-18DE-4860-BBC5-5078C439C89E}" type="slidenum">
              <a:rPr lang="pt-BR" smtClean="0"/>
              <a:t>26</a:t>
            </a:fld>
            <a:endParaRPr lang="pt-BR"/>
          </a:p>
        </p:txBody>
      </p:sp>
    </p:spTree>
    <p:extLst>
      <p:ext uri="{BB962C8B-B14F-4D97-AF65-F5344CB8AC3E}">
        <p14:creationId xmlns:p14="http://schemas.microsoft.com/office/powerpoint/2010/main" val="40751605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sz="1100" b="0" u="none" dirty="0"/>
          </a:p>
        </p:txBody>
      </p:sp>
      <p:sp>
        <p:nvSpPr>
          <p:cNvPr id="4" name="Espaço Reservado para Número de Slide 3"/>
          <p:cNvSpPr>
            <a:spLocks noGrp="1"/>
          </p:cNvSpPr>
          <p:nvPr>
            <p:ph type="sldNum" sz="quarter" idx="10"/>
          </p:nvPr>
        </p:nvSpPr>
        <p:spPr/>
        <p:txBody>
          <a:bodyPr/>
          <a:lstStyle/>
          <a:p>
            <a:fld id="{651C8649-18DE-4860-BBC5-5078C439C89E}" type="slidenum">
              <a:rPr lang="pt-BR" smtClean="0"/>
              <a:t>27</a:t>
            </a:fld>
            <a:endParaRPr lang="pt-BR"/>
          </a:p>
        </p:txBody>
      </p:sp>
    </p:spTree>
    <p:extLst>
      <p:ext uri="{BB962C8B-B14F-4D97-AF65-F5344CB8AC3E}">
        <p14:creationId xmlns:p14="http://schemas.microsoft.com/office/powerpoint/2010/main" val="17820634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b="1" dirty="0"/>
          </a:p>
        </p:txBody>
      </p:sp>
      <p:sp>
        <p:nvSpPr>
          <p:cNvPr id="4" name="Espaço Reservado para Número de Slide 3"/>
          <p:cNvSpPr>
            <a:spLocks noGrp="1"/>
          </p:cNvSpPr>
          <p:nvPr>
            <p:ph type="sldNum" sz="quarter" idx="10"/>
          </p:nvPr>
        </p:nvSpPr>
        <p:spPr/>
        <p:txBody>
          <a:bodyPr/>
          <a:lstStyle/>
          <a:p>
            <a:fld id="{651C8649-18DE-4860-BBC5-5078C439C89E}" type="slidenum">
              <a:rPr lang="pt-BR" smtClean="0"/>
              <a:t>28</a:t>
            </a:fld>
            <a:endParaRPr lang="pt-BR"/>
          </a:p>
        </p:txBody>
      </p:sp>
    </p:spTree>
    <p:extLst>
      <p:ext uri="{BB962C8B-B14F-4D97-AF65-F5344CB8AC3E}">
        <p14:creationId xmlns:p14="http://schemas.microsoft.com/office/powerpoint/2010/main" val="17996974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51C8649-18DE-4860-BBC5-5078C439C89E}" type="slidenum">
              <a:rPr lang="pt-BR" smtClean="0"/>
              <a:t>29</a:t>
            </a:fld>
            <a:endParaRPr lang="pt-BR"/>
          </a:p>
        </p:txBody>
      </p:sp>
    </p:spTree>
    <p:extLst>
      <p:ext uri="{BB962C8B-B14F-4D97-AF65-F5344CB8AC3E}">
        <p14:creationId xmlns:p14="http://schemas.microsoft.com/office/powerpoint/2010/main" val="34764204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sz="1100" b="0" baseline="0" dirty="0" smtClean="0"/>
          </a:p>
        </p:txBody>
      </p:sp>
      <p:sp>
        <p:nvSpPr>
          <p:cNvPr id="4" name="Espaço Reservado para Número de Slide 3"/>
          <p:cNvSpPr>
            <a:spLocks noGrp="1"/>
          </p:cNvSpPr>
          <p:nvPr>
            <p:ph type="sldNum" sz="quarter" idx="10"/>
          </p:nvPr>
        </p:nvSpPr>
        <p:spPr/>
        <p:txBody>
          <a:bodyPr/>
          <a:lstStyle/>
          <a:p>
            <a:fld id="{651C8649-18DE-4860-BBC5-5078C439C89E}" type="slidenum">
              <a:rPr lang="pt-BR" smtClean="0"/>
              <a:t>30</a:t>
            </a:fld>
            <a:endParaRPr lang="pt-BR"/>
          </a:p>
        </p:txBody>
      </p:sp>
    </p:spTree>
    <p:extLst>
      <p:ext uri="{BB962C8B-B14F-4D97-AF65-F5344CB8AC3E}">
        <p14:creationId xmlns:p14="http://schemas.microsoft.com/office/powerpoint/2010/main" val="669027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aseline="0" dirty="0" smtClean="0"/>
              <a:t>.</a:t>
            </a:r>
            <a:endParaRPr lang="pt-BR" dirty="0"/>
          </a:p>
        </p:txBody>
      </p:sp>
      <p:sp>
        <p:nvSpPr>
          <p:cNvPr id="4" name="Espaço Reservado para Número de Slide 3"/>
          <p:cNvSpPr>
            <a:spLocks noGrp="1"/>
          </p:cNvSpPr>
          <p:nvPr>
            <p:ph type="sldNum" sz="quarter" idx="10"/>
          </p:nvPr>
        </p:nvSpPr>
        <p:spPr/>
        <p:txBody>
          <a:bodyPr/>
          <a:lstStyle/>
          <a:p>
            <a:fld id="{651C8649-18DE-4860-BBC5-5078C439C89E}" type="slidenum">
              <a:rPr lang="pt-BR" smtClean="0"/>
              <a:t>4</a:t>
            </a:fld>
            <a:endParaRPr lang="pt-BR"/>
          </a:p>
        </p:txBody>
      </p:sp>
    </p:spTree>
    <p:extLst>
      <p:ext uri="{BB962C8B-B14F-4D97-AF65-F5344CB8AC3E}">
        <p14:creationId xmlns:p14="http://schemas.microsoft.com/office/powerpoint/2010/main" val="20155464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r>
              <a:rPr lang="pt-BR" dirty="0" smtClean="0"/>
              <a:t>Enfatizar:</a:t>
            </a:r>
          </a:p>
          <a:p>
            <a:r>
              <a:rPr lang="pt-BR" dirty="0" smtClean="0"/>
              <a:t>1. PGM</a:t>
            </a:r>
            <a:r>
              <a:rPr lang="pt-BR" baseline="0" dirty="0" smtClean="0"/>
              <a:t> não é reunião simplesmente (não é um mini culto).</a:t>
            </a:r>
          </a:p>
          <a:p>
            <a:r>
              <a:rPr lang="pt-BR" dirty="0" smtClean="0"/>
              <a:t>2. Reúne-se com regularidade</a:t>
            </a:r>
            <a:r>
              <a:rPr lang="pt-BR" baseline="0" dirty="0" smtClean="0"/>
              <a:t> (a meta é semanal, podendo haver exceções).</a:t>
            </a:r>
          </a:p>
          <a:p>
            <a:r>
              <a:rPr lang="pt-BR" baseline="0" dirty="0" smtClean="0"/>
              <a:t>3. O objetivo é glorificar a Deus.</a:t>
            </a:r>
          </a:p>
          <a:p>
            <a:r>
              <a:rPr lang="pt-BR" baseline="0" dirty="0" smtClean="0"/>
              <a:t>4. O meio são os relacionamentos.</a:t>
            </a:r>
          </a:p>
          <a:p>
            <a:r>
              <a:rPr lang="pt-BR" baseline="0" dirty="0" smtClean="0"/>
              <a:t>5. A multiplicação é o resultado.</a:t>
            </a:r>
          </a:p>
          <a:p>
            <a:endParaRPr lang="pt-BR" baseline="0" dirty="0" smtClean="0"/>
          </a:p>
          <a:p>
            <a:r>
              <a:rPr lang="pt-BR" baseline="0" dirty="0" smtClean="0"/>
              <a:t>Introduzir os próximos slides reafirmando que o PGM será o ambiente ideal para a prática dos princípios.</a:t>
            </a:r>
          </a:p>
          <a:p>
            <a:endParaRPr lang="pt-BR" b="1" baseline="0" dirty="0" smtClean="0"/>
          </a:p>
          <a:p>
            <a:r>
              <a:rPr lang="pt-BR" b="1" baseline="0" dirty="0" smtClean="0"/>
              <a:t>Dependendo do nível de conhecimento dos participantes, </a:t>
            </a:r>
            <a:r>
              <a:rPr lang="pt-BR" b="0" baseline="0" dirty="0" smtClean="0"/>
              <a:t>talvez seja necessária a explicação sobre os modelos de pequeno grupo (COM, DE e EM) e onde nós nos encaixamos melhor (de </a:t>
            </a:r>
            <a:r>
              <a:rPr lang="pt-BR" b="0" baseline="0" dirty="0" err="1" smtClean="0"/>
              <a:t>DE</a:t>
            </a:r>
            <a:r>
              <a:rPr lang="pt-BR" b="0" baseline="0" dirty="0" smtClean="0"/>
              <a:t> para EM) e porque o nome PGM: PG e GF (grupo familiar) </a:t>
            </a:r>
            <a:r>
              <a:rPr lang="pt-BR" b="0" baseline="0" dirty="0" err="1" smtClean="0"/>
              <a:t>dãa</a:t>
            </a:r>
            <a:r>
              <a:rPr lang="pt-BR" b="0" baseline="0" dirty="0" smtClean="0"/>
              <a:t> a ideia de comunhão / Célula dá a ideia de estrutura / NEB dá a ideia de evangelismo. PGM é um termo novo para evitar essas comparações e equívocos.</a:t>
            </a:r>
          </a:p>
          <a:p>
            <a:endParaRPr lang="pt-BR" dirty="0"/>
          </a:p>
        </p:txBody>
      </p:sp>
      <p:sp>
        <p:nvSpPr>
          <p:cNvPr id="4" name="Espaço Reservado para Número de Slide 3"/>
          <p:cNvSpPr>
            <a:spLocks noGrp="1"/>
          </p:cNvSpPr>
          <p:nvPr>
            <p:ph type="sldNum" sz="quarter" idx="10"/>
          </p:nvPr>
        </p:nvSpPr>
        <p:spPr/>
        <p:txBody>
          <a:bodyPr/>
          <a:lstStyle/>
          <a:p>
            <a:fld id="{651C8649-18DE-4860-BBC5-5078C439C89E}" type="slidenum">
              <a:rPr lang="pt-BR" smtClean="0"/>
              <a:t>31</a:t>
            </a:fld>
            <a:endParaRPr lang="pt-BR"/>
          </a:p>
        </p:txBody>
      </p:sp>
    </p:spTree>
    <p:extLst>
      <p:ext uri="{BB962C8B-B14F-4D97-AF65-F5344CB8AC3E}">
        <p14:creationId xmlns:p14="http://schemas.microsoft.com/office/powerpoint/2010/main" val="30628665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sz="1100" dirty="0"/>
          </a:p>
        </p:txBody>
      </p:sp>
      <p:sp>
        <p:nvSpPr>
          <p:cNvPr id="4" name="Espaço Reservado para Número de Slide 3"/>
          <p:cNvSpPr>
            <a:spLocks noGrp="1"/>
          </p:cNvSpPr>
          <p:nvPr>
            <p:ph type="sldNum" sz="quarter" idx="10"/>
          </p:nvPr>
        </p:nvSpPr>
        <p:spPr/>
        <p:txBody>
          <a:bodyPr/>
          <a:lstStyle/>
          <a:p>
            <a:fld id="{651C8649-18DE-4860-BBC5-5078C439C89E}" type="slidenum">
              <a:rPr lang="pt-BR" smtClean="0"/>
              <a:t>32</a:t>
            </a:fld>
            <a:endParaRPr lang="pt-BR"/>
          </a:p>
        </p:txBody>
      </p:sp>
    </p:spTree>
    <p:extLst>
      <p:ext uri="{BB962C8B-B14F-4D97-AF65-F5344CB8AC3E}">
        <p14:creationId xmlns:p14="http://schemas.microsoft.com/office/powerpoint/2010/main" val="8635393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baseline="0" dirty="0" smtClean="0"/>
          </a:p>
        </p:txBody>
      </p:sp>
      <p:sp>
        <p:nvSpPr>
          <p:cNvPr id="4" name="Espaço Reservado para Número de Slide 3"/>
          <p:cNvSpPr>
            <a:spLocks noGrp="1"/>
          </p:cNvSpPr>
          <p:nvPr>
            <p:ph type="sldNum" sz="quarter" idx="10"/>
          </p:nvPr>
        </p:nvSpPr>
        <p:spPr/>
        <p:txBody>
          <a:bodyPr/>
          <a:lstStyle/>
          <a:p>
            <a:fld id="{651C8649-18DE-4860-BBC5-5078C439C89E}" type="slidenum">
              <a:rPr lang="pt-BR" smtClean="0"/>
              <a:t>33</a:t>
            </a:fld>
            <a:endParaRPr lang="pt-BR"/>
          </a:p>
        </p:txBody>
      </p:sp>
    </p:spTree>
    <p:extLst>
      <p:ext uri="{BB962C8B-B14F-4D97-AF65-F5344CB8AC3E}">
        <p14:creationId xmlns:p14="http://schemas.microsoft.com/office/powerpoint/2010/main" val="19158164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baseline="0" dirty="0" smtClean="0"/>
          </a:p>
        </p:txBody>
      </p:sp>
      <p:sp>
        <p:nvSpPr>
          <p:cNvPr id="4" name="Espaço Reservado para Número de Slide 3"/>
          <p:cNvSpPr>
            <a:spLocks noGrp="1"/>
          </p:cNvSpPr>
          <p:nvPr>
            <p:ph type="sldNum" sz="quarter" idx="10"/>
          </p:nvPr>
        </p:nvSpPr>
        <p:spPr/>
        <p:txBody>
          <a:bodyPr/>
          <a:lstStyle/>
          <a:p>
            <a:fld id="{651C8649-18DE-4860-BBC5-5078C439C89E}" type="slidenum">
              <a:rPr lang="pt-BR" smtClean="0"/>
              <a:t>34</a:t>
            </a:fld>
            <a:endParaRPr lang="pt-BR"/>
          </a:p>
        </p:txBody>
      </p:sp>
    </p:spTree>
    <p:extLst>
      <p:ext uri="{BB962C8B-B14F-4D97-AF65-F5344CB8AC3E}">
        <p14:creationId xmlns:p14="http://schemas.microsoft.com/office/powerpoint/2010/main" val="39156367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baseline="0" dirty="0" smtClean="0"/>
          </a:p>
        </p:txBody>
      </p:sp>
      <p:sp>
        <p:nvSpPr>
          <p:cNvPr id="4" name="Espaço Reservado para Número de Slide 3"/>
          <p:cNvSpPr>
            <a:spLocks noGrp="1"/>
          </p:cNvSpPr>
          <p:nvPr>
            <p:ph type="sldNum" sz="quarter" idx="10"/>
          </p:nvPr>
        </p:nvSpPr>
        <p:spPr/>
        <p:txBody>
          <a:bodyPr/>
          <a:lstStyle/>
          <a:p>
            <a:fld id="{651C8649-18DE-4860-BBC5-5078C439C89E}" type="slidenum">
              <a:rPr lang="pt-BR" smtClean="0"/>
              <a:t>35</a:t>
            </a:fld>
            <a:endParaRPr lang="pt-BR"/>
          </a:p>
        </p:txBody>
      </p:sp>
    </p:spTree>
    <p:extLst>
      <p:ext uri="{BB962C8B-B14F-4D97-AF65-F5344CB8AC3E}">
        <p14:creationId xmlns:p14="http://schemas.microsoft.com/office/powerpoint/2010/main" val="15935972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baseline="0" dirty="0" smtClean="0"/>
          </a:p>
        </p:txBody>
      </p:sp>
      <p:sp>
        <p:nvSpPr>
          <p:cNvPr id="4" name="Espaço Reservado para Número de Slide 3"/>
          <p:cNvSpPr>
            <a:spLocks noGrp="1"/>
          </p:cNvSpPr>
          <p:nvPr>
            <p:ph type="sldNum" sz="quarter" idx="10"/>
          </p:nvPr>
        </p:nvSpPr>
        <p:spPr/>
        <p:txBody>
          <a:bodyPr/>
          <a:lstStyle/>
          <a:p>
            <a:fld id="{651C8649-18DE-4860-BBC5-5078C439C89E}" type="slidenum">
              <a:rPr lang="pt-BR" smtClean="0"/>
              <a:t>36</a:t>
            </a:fld>
            <a:endParaRPr lang="pt-BR"/>
          </a:p>
        </p:txBody>
      </p:sp>
    </p:spTree>
    <p:extLst>
      <p:ext uri="{BB962C8B-B14F-4D97-AF65-F5344CB8AC3E}">
        <p14:creationId xmlns:p14="http://schemas.microsoft.com/office/powerpoint/2010/main" val="36572760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51C8649-18DE-4860-BBC5-5078C439C89E}" type="slidenum">
              <a:rPr lang="pt-BR" smtClean="0"/>
              <a:t>37</a:t>
            </a:fld>
            <a:endParaRPr lang="pt-BR"/>
          </a:p>
        </p:txBody>
      </p:sp>
    </p:spTree>
    <p:extLst>
      <p:ext uri="{BB962C8B-B14F-4D97-AF65-F5344CB8AC3E}">
        <p14:creationId xmlns:p14="http://schemas.microsoft.com/office/powerpoint/2010/main" val="4113750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51C8649-18DE-4860-BBC5-5078C439C89E}" type="slidenum">
              <a:rPr lang="pt-BR" smtClean="0"/>
              <a:t>5</a:t>
            </a:fld>
            <a:endParaRPr lang="pt-BR"/>
          </a:p>
        </p:txBody>
      </p:sp>
    </p:spTree>
    <p:extLst>
      <p:ext uri="{BB962C8B-B14F-4D97-AF65-F5344CB8AC3E}">
        <p14:creationId xmlns:p14="http://schemas.microsoft.com/office/powerpoint/2010/main" val="2909739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51C8649-18DE-4860-BBC5-5078C439C89E}" type="slidenum">
              <a:rPr lang="pt-BR" smtClean="0"/>
              <a:t>6</a:t>
            </a:fld>
            <a:endParaRPr lang="pt-BR"/>
          </a:p>
        </p:txBody>
      </p:sp>
    </p:spTree>
    <p:extLst>
      <p:ext uri="{BB962C8B-B14F-4D97-AF65-F5344CB8AC3E}">
        <p14:creationId xmlns:p14="http://schemas.microsoft.com/office/powerpoint/2010/main" val="3805249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51C8649-18DE-4860-BBC5-5078C439C89E}" type="slidenum">
              <a:rPr lang="pt-BR" smtClean="0"/>
              <a:t>7</a:t>
            </a:fld>
            <a:endParaRPr lang="pt-BR"/>
          </a:p>
        </p:txBody>
      </p:sp>
    </p:spTree>
    <p:extLst>
      <p:ext uri="{BB962C8B-B14F-4D97-AF65-F5344CB8AC3E}">
        <p14:creationId xmlns:p14="http://schemas.microsoft.com/office/powerpoint/2010/main" val="3889923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171450" indent="-171450">
              <a:buFontTx/>
              <a:buChar char="-"/>
            </a:pPr>
            <a:endParaRPr lang="pt-BR" dirty="0"/>
          </a:p>
        </p:txBody>
      </p:sp>
      <p:sp>
        <p:nvSpPr>
          <p:cNvPr id="4" name="Espaço Reservado para Número de Slide 3"/>
          <p:cNvSpPr>
            <a:spLocks noGrp="1"/>
          </p:cNvSpPr>
          <p:nvPr>
            <p:ph type="sldNum" sz="quarter" idx="10"/>
          </p:nvPr>
        </p:nvSpPr>
        <p:spPr/>
        <p:txBody>
          <a:bodyPr/>
          <a:lstStyle/>
          <a:p>
            <a:fld id="{651C8649-18DE-4860-BBC5-5078C439C89E}" type="slidenum">
              <a:rPr lang="pt-BR" smtClean="0"/>
              <a:t>8</a:t>
            </a:fld>
            <a:endParaRPr lang="pt-BR"/>
          </a:p>
        </p:txBody>
      </p:sp>
    </p:spTree>
    <p:extLst>
      <p:ext uri="{BB962C8B-B14F-4D97-AF65-F5344CB8AC3E}">
        <p14:creationId xmlns:p14="http://schemas.microsoft.com/office/powerpoint/2010/main" val="1545455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sz="1100" b="0" u="none" dirty="0"/>
          </a:p>
        </p:txBody>
      </p:sp>
      <p:sp>
        <p:nvSpPr>
          <p:cNvPr id="4" name="Espaço Reservado para Número de Slide 3"/>
          <p:cNvSpPr>
            <a:spLocks noGrp="1"/>
          </p:cNvSpPr>
          <p:nvPr>
            <p:ph type="sldNum" sz="quarter" idx="10"/>
          </p:nvPr>
        </p:nvSpPr>
        <p:spPr/>
        <p:txBody>
          <a:bodyPr/>
          <a:lstStyle/>
          <a:p>
            <a:fld id="{651C8649-18DE-4860-BBC5-5078C439C89E}" type="slidenum">
              <a:rPr lang="pt-BR" smtClean="0"/>
              <a:t>9</a:t>
            </a:fld>
            <a:endParaRPr lang="pt-BR"/>
          </a:p>
        </p:txBody>
      </p:sp>
    </p:spTree>
    <p:extLst>
      <p:ext uri="{BB962C8B-B14F-4D97-AF65-F5344CB8AC3E}">
        <p14:creationId xmlns:p14="http://schemas.microsoft.com/office/powerpoint/2010/main" val="3354062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b="1" dirty="0"/>
          </a:p>
        </p:txBody>
      </p:sp>
      <p:sp>
        <p:nvSpPr>
          <p:cNvPr id="4" name="Espaço Reservado para Número de Slide 3"/>
          <p:cNvSpPr>
            <a:spLocks noGrp="1"/>
          </p:cNvSpPr>
          <p:nvPr>
            <p:ph type="sldNum" sz="quarter" idx="10"/>
          </p:nvPr>
        </p:nvSpPr>
        <p:spPr/>
        <p:txBody>
          <a:bodyPr/>
          <a:lstStyle/>
          <a:p>
            <a:fld id="{651C8649-18DE-4860-BBC5-5078C439C89E}" type="slidenum">
              <a:rPr lang="pt-BR" smtClean="0"/>
              <a:t>10</a:t>
            </a:fld>
            <a:endParaRPr lang="pt-BR"/>
          </a:p>
        </p:txBody>
      </p:sp>
    </p:spTree>
    <p:extLst>
      <p:ext uri="{BB962C8B-B14F-4D97-AF65-F5344CB8AC3E}">
        <p14:creationId xmlns:p14="http://schemas.microsoft.com/office/powerpoint/2010/main" val="3972908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9842AA3-B790-4858-A4BA-A54F22DAC5A6}" type="datetimeFigureOut">
              <a:rPr lang="pt-BR" smtClean="0"/>
              <a:t>12/06/2018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D96AC8E-E91E-4C27-AE8F-49A48EB7BD66}" type="slidenum">
              <a:rPr lang="pt-BR" smtClean="0"/>
              <a:t>‹nº›</a:t>
            </a:fld>
            <a:endParaRPr lang="pt-BR"/>
          </a:p>
        </p:txBody>
      </p:sp>
    </p:spTree>
    <p:extLst>
      <p:ext uri="{BB962C8B-B14F-4D97-AF65-F5344CB8AC3E}">
        <p14:creationId xmlns:p14="http://schemas.microsoft.com/office/powerpoint/2010/main" val="411407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9842AA3-B790-4858-A4BA-A54F22DAC5A6}" type="datetimeFigureOut">
              <a:rPr lang="pt-BR" smtClean="0"/>
              <a:t>12/06/2018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D96AC8E-E91E-4C27-AE8F-49A48EB7BD66}" type="slidenum">
              <a:rPr lang="pt-BR" smtClean="0"/>
              <a:t>‹nº›</a:t>
            </a:fld>
            <a:endParaRPr lang="pt-BR"/>
          </a:p>
        </p:txBody>
      </p:sp>
    </p:spTree>
    <p:extLst>
      <p:ext uri="{BB962C8B-B14F-4D97-AF65-F5344CB8AC3E}">
        <p14:creationId xmlns:p14="http://schemas.microsoft.com/office/powerpoint/2010/main" val="3546797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09600" y="274639"/>
            <a:ext cx="80264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9842AA3-B790-4858-A4BA-A54F22DAC5A6}" type="datetimeFigureOut">
              <a:rPr lang="pt-BR" smtClean="0"/>
              <a:t>12/06/2018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D96AC8E-E91E-4C27-AE8F-49A48EB7BD66}" type="slidenum">
              <a:rPr lang="pt-BR" smtClean="0"/>
              <a:t>‹nº›</a:t>
            </a:fld>
            <a:endParaRPr lang="pt-BR"/>
          </a:p>
        </p:txBody>
      </p:sp>
    </p:spTree>
    <p:extLst>
      <p:ext uri="{BB962C8B-B14F-4D97-AF65-F5344CB8AC3E}">
        <p14:creationId xmlns:p14="http://schemas.microsoft.com/office/powerpoint/2010/main" val="1460170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9842AA3-B790-4858-A4BA-A54F22DAC5A6}" type="datetimeFigureOut">
              <a:rPr lang="pt-BR" smtClean="0"/>
              <a:t>12/06/2018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D96AC8E-E91E-4C27-AE8F-49A48EB7BD66}" type="slidenum">
              <a:rPr lang="pt-BR" smtClean="0"/>
              <a:t>‹nº›</a:t>
            </a:fld>
            <a:endParaRPr lang="pt-BR"/>
          </a:p>
        </p:txBody>
      </p:sp>
    </p:spTree>
    <p:extLst>
      <p:ext uri="{BB962C8B-B14F-4D97-AF65-F5344CB8AC3E}">
        <p14:creationId xmlns:p14="http://schemas.microsoft.com/office/powerpoint/2010/main" val="3404640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9842AA3-B790-4858-A4BA-A54F22DAC5A6}" type="datetimeFigureOut">
              <a:rPr lang="pt-BR" smtClean="0"/>
              <a:t>12/06/2018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D96AC8E-E91E-4C27-AE8F-49A48EB7BD66}" type="slidenum">
              <a:rPr lang="pt-BR" smtClean="0"/>
              <a:t>‹nº›</a:t>
            </a:fld>
            <a:endParaRPr lang="pt-BR"/>
          </a:p>
        </p:txBody>
      </p:sp>
    </p:spTree>
    <p:extLst>
      <p:ext uri="{BB962C8B-B14F-4D97-AF65-F5344CB8AC3E}">
        <p14:creationId xmlns:p14="http://schemas.microsoft.com/office/powerpoint/2010/main" val="3227066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9842AA3-B790-4858-A4BA-A54F22DAC5A6}" type="datetimeFigureOut">
              <a:rPr lang="pt-BR" smtClean="0"/>
              <a:t>12/06/2018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D96AC8E-E91E-4C27-AE8F-49A48EB7BD66}" type="slidenum">
              <a:rPr lang="pt-BR" smtClean="0"/>
              <a:t>‹nº›</a:t>
            </a:fld>
            <a:endParaRPr lang="pt-BR"/>
          </a:p>
        </p:txBody>
      </p:sp>
    </p:spTree>
    <p:extLst>
      <p:ext uri="{BB962C8B-B14F-4D97-AF65-F5344CB8AC3E}">
        <p14:creationId xmlns:p14="http://schemas.microsoft.com/office/powerpoint/2010/main" val="3333519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9842AA3-B790-4858-A4BA-A54F22DAC5A6}" type="datetimeFigureOut">
              <a:rPr lang="pt-BR" smtClean="0"/>
              <a:t>12/06/2018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7D96AC8E-E91E-4C27-AE8F-49A48EB7BD66}" type="slidenum">
              <a:rPr lang="pt-BR" smtClean="0"/>
              <a:t>‹nº›</a:t>
            </a:fld>
            <a:endParaRPr lang="pt-BR"/>
          </a:p>
        </p:txBody>
      </p:sp>
    </p:spTree>
    <p:extLst>
      <p:ext uri="{BB962C8B-B14F-4D97-AF65-F5344CB8AC3E}">
        <p14:creationId xmlns:p14="http://schemas.microsoft.com/office/powerpoint/2010/main" val="1617805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9842AA3-B790-4858-A4BA-A54F22DAC5A6}" type="datetimeFigureOut">
              <a:rPr lang="pt-BR" smtClean="0"/>
              <a:t>12/06/2018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7D96AC8E-E91E-4C27-AE8F-49A48EB7BD66}" type="slidenum">
              <a:rPr lang="pt-BR" smtClean="0"/>
              <a:t>‹nº›</a:t>
            </a:fld>
            <a:endParaRPr lang="pt-BR"/>
          </a:p>
        </p:txBody>
      </p:sp>
    </p:spTree>
    <p:extLst>
      <p:ext uri="{BB962C8B-B14F-4D97-AF65-F5344CB8AC3E}">
        <p14:creationId xmlns:p14="http://schemas.microsoft.com/office/powerpoint/2010/main" val="4175770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9842AA3-B790-4858-A4BA-A54F22DAC5A6}" type="datetimeFigureOut">
              <a:rPr lang="pt-BR" smtClean="0"/>
              <a:t>12/06/2018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7D96AC8E-E91E-4C27-AE8F-49A48EB7BD66}" type="slidenum">
              <a:rPr lang="pt-BR" smtClean="0"/>
              <a:t>‹nº›</a:t>
            </a:fld>
            <a:endParaRPr lang="pt-BR"/>
          </a:p>
        </p:txBody>
      </p:sp>
    </p:spTree>
    <p:extLst>
      <p:ext uri="{BB962C8B-B14F-4D97-AF65-F5344CB8AC3E}">
        <p14:creationId xmlns:p14="http://schemas.microsoft.com/office/powerpoint/2010/main" val="4242164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9842AA3-B790-4858-A4BA-A54F22DAC5A6}" type="datetimeFigureOut">
              <a:rPr lang="pt-BR" smtClean="0"/>
              <a:t>12/06/2018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D96AC8E-E91E-4C27-AE8F-49A48EB7BD66}" type="slidenum">
              <a:rPr lang="pt-BR" smtClean="0"/>
              <a:t>‹nº›</a:t>
            </a:fld>
            <a:endParaRPr lang="pt-BR"/>
          </a:p>
        </p:txBody>
      </p:sp>
    </p:spTree>
    <p:extLst>
      <p:ext uri="{BB962C8B-B14F-4D97-AF65-F5344CB8AC3E}">
        <p14:creationId xmlns:p14="http://schemas.microsoft.com/office/powerpoint/2010/main" val="1689043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9842AA3-B790-4858-A4BA-A54F22DAC5A6}" type="datetimeFigureOut">
              <a:rPr lang="pt-BR" smtClean="0"/>
              <a:t>12/06/2018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D96AC8E-E91E-4C27-AE8F-49A48EB7BD66}" type="slidenum">
              <a:rPr lang="pt-BR" smtClean="0"/>
              <a:t>‹nº›</a:t>
            </a:fld>
            <a:endParaRPr lang="pt-BR"/>
          </a:p>
        </p:txBody>
      </p:sp>
    </p:spTree>
    <p:extLst>
      <p:ext uri="{BB962C8B-B14F-4D97-AF65-F5344CB8AC3E}">
        <p14:creationId xmlns:p14="http://schemas.microsoft.com/office/powerpoint/2010/main" val="243435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842AA3-B790-4858-A4BA-A54F22DAC5A6}" type="datetimeFigureOut">
              <a:rPr lang="pt-BR" smtClean="0"/>
              <a:t>12/06/2018</a:t>
            </a:fld>
            <a:endParaRPr lang="pt-BR"/>
          </a:p>
        </p:txBody>
      </p:sp>
      <p:sp>
        <p:nvSpPr>
          <p:cNvPr id="5" name="Espaço Reservado para Rodapé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6AC8E-E91E-4C27-AE8F-49A48EB7BD66}" type="slidenum">
              <a:rPr lang="pt-BR" smtClean="0"/>
              <a:t>‹nº›</a:t>
            </a:fld>
            <a:endParaRPr lang="pt-BR"/>
          </a:p>
        </p:txBody>
      </p:sp>
    </p:spTree>
    <p:extLst>
      <p:ext uri="{BB962C8B-B14F-4D97-AF65-F5344CB8AC3E}">
        <p14:creationId xmlns:p14="http://schemas.microsoft.com/office/powerpoint/2010/main" val="2572043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747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aixaDeTexto 4"/>
          <p:cNvSpPr txBox="1"/>
          <p:nvPr/>
        </p:nvSpPr>
        <p:spPr>
          <a:xfrm>
            <a:off x="479376" y="2005559"/>
            <a:ext cx="6408711" cy="3708708"/>
          </a:xfrm>
          <a:prstGeom prst="rect">
            <a:avLst/>
          </a:prstGeom>
          <a:noFill/>
        </p:spPr>
        <p:txBody>
          <a:bodyPr wrap="square" rtlCol="0">
            <a:spAutoFit/>
          </a:bodyPr>
          <a:lstStyle/>
          <a:p>
            <a:pPr algn="ctr"/>
            <a:r>
              <a:rPr lang="pt-BR" sz="6000" b="1"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Você já se sentiu</a:t>
            </a:r>
          </a:p>
          <a:p>
            <a:pPr algn="ctr"/>
            <a:r>
              <a:rPr lang="pt-BR" sz="6000" b="1"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cuidado por sua</a:t>
            </a:r>
          </a:p>
          <a:p>
            <a:pPr algn="ctr"/>
            <a:r>
              <a:rPr lang="pt-BR" sz="11500" b="1" dirty="0" smtClean="0">
                <a:solidFill>
                  <a:srgbClr val="FFC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IGREJA?</a:t>
            </a:r>
            <a:endParaRPr lang="pt-BR" sz="11500" b="1" dirty="0">
              <a:solidFill>
                <a:srgbClr val="FFC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pic>
        <p:nvPicPr>
          <p:cNvPr id="3" name="Imagem 2"/>
          <p:cNvPicPr>
            <a:picLocks noChangeAspect="1"/>
          </p:cNvPicPr>
          <p:nvPr/>
        </p:nvPicPr>
        <p:blipFill>
          <a:blip r:embed="rId4"/>
          <a:stretch>
            <a:fillRect/>
          </a:stretch>
        </p:blipFill>
        <p:spPr>
          <a:xfrm>
            <a:off x="7104112" y="1340768"/>
            <a:ext cx="4374915" cy="4374915"/>
          </a:xfrm>
          <a:prstGeom prst="rect">
            <a:avLst/>
          </a:prstGeom>
        </p:spPr>
      </p:pic>
    </p:spTree>
    <p:extLst>
      <p:ext uri="{BB962C8B-B14F-4D97-AF65-F5344CB8AC3E}">
        <p14:creationId xmlns:p14="http://schemas.microsoft.com/office/powerpoint/2010/main" val="13908184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44352" y="2990015"/>
            <a:ext cx="11747648" cy="3168352"/>
          </a:xfrm>
        </p:spPr>
        <p:txBody>
          <a:bodyPr>
            <a:normAutofit/>
          </a:bodyPr>
          <a:lstStyle/>
          <a:p>
            <a:pPr>
              <a:buFont typeface="Wingdings" panose="05000000000000000000" pitchFamily="2" charset="2"/>
              <a:buChar char="ü"/>
            </a:pPr>
            <a:r>
              <a:rPr lang="pt-BR" sz="3600" b="1" dirty="0" smtClean="0">
                <a:solidFill>
                  <a:schemeClr val="bg1"/>
                </a:solidFill>
                <a:latin typeface="Aharoni" panose="02010803020104030203" pitchFamily="2" charset="-79"/>
                <a:ea typeface="Tahoma" panose="020B0604030504040204" pitchFamily="34" charset="0"/>
                <a:cs typeface="Aharoni" panose="02010803020104030203" pitchFamily="2" charset="-79"/>
              </a:rPr>
              <a:t>Relacionamentos mútuos</a:t>
            </a:r>
          </a:p>
          <a:p>
            <a:pPr>
              <a:buFont typeface="Wingdings" panose="05000000000000000000" pitchFamily="2" charset="2"/>
              <a:buChar char="ü"/>
            </a:pPr>
            <a:r>
              <a:rPr lang="pt-BR" sz="3600" b="1" dirty="0">
                <a:solidFill>
                  <a:schemeClr val="bg1"/>
                </a:solidFill>
                <a:latin typeface="Aharoni" panose="02010803020104030203" pitchFamily="2" charset="-79"/>
                <a:ea typeface="Tahoma" panose="020B0604030504040204" pitchFamily="34" charset="0"/>
                <a:cs typeface="Aharoni" panose="02010803020104030203" pitchFamily="2" charset="-79"/>
              </a:rPr>
              <a:t>C</a:t>
            </a:r>
            <a:r>
              <a:rPr lang="pt-BR" sz="3600" b="1" dirty="0" smtClean="0">
                <a:solidFill>
                  <a:schemeClr val="bg1"/>
                </a:solidFill>
                <a:latin typeface="Aharoni" panose="02010803020104030203" pitchFamily="2" charset="-79"/>
                <a:ea typeface="Tahoma" panose="020B0604030504040204" pitchFamily="34" charset="0"/>
                <a:cs typeface="Aharoni" panose="02010803020104030203" pitchFamily="2" charset="-79"/>
              </a:rPr>
              <a:t>omunhão </a:t>
            </a:r>
            <a:r>
              <a:rPr lang="pt-BR" sz="3600" b="1" dirty="0">
                <a:solidFill>
                  <a:schemeClr val="bg1"/>
                </a:solidFill>
                <a:latin typeface="Aharoni" panose="02010803020104030203" pitchFamily="2" charset="-79"/>
                <a:ea typeface="Tahoma" panose="020B0604030504040204" pitchFamily="34" charset="0"/>
                <a:cs typeface="Aharoni" panose="02010803020104030203" pitchFamily="2" charset="-79"/>
              </a:rPr>
              <a:t>cristã no templo e em pequenos </a:t>
            </a:r>
            <a:r>
              <a:rPr lang="pt-BR" sz="3600" b="1" dirty="0" smtClean="0">
                <a:solidFill>
                  <a:schemeClr val="bg1"/>
                </a:solidFill>
                <a:latin typeface="Aharoni" panose="02010803020104030203" pitchFamily="2" charset="-79"/>
                <a:ea typeface="Tahoma" panose="020B0604030504040204" pitchFamily="34" charset="0"/>
                <a:cs typeface="Aharoni" panose="02010803020104030203" pitchFamily="2" charset="-79"/>
              </a:rPr>
              <a:t>grupos</a:t>
            </a:r>
          </a:p>
          <a:p>
            <a:pPr>
              <a:buFont typeface="Wingdings" panose="05000000000000000000" pitchFamily="2" charset="2"/>
              <a:buChar char="ü"/>
            </a:pPr>
            <a:r>
              <a:rPr lang="pt-BR" sz="3600" b="1" dirty="0" smtClean="0">
                <a:solidFill>
                  <a:schemeClr val="bg1"/>
                </a:solidFill>
                <a:latin typeface="Aharoni" panose="02010803020104030203" pitchFamily="2" charset="-79"/>
                <a:ea typeface="Tahoma" panose="020B0604030504040204" pitchFamily="34" charset="0"/>
                <a:cs typeface="Aharoni" panose="02010803020104030203" pitchFamily="2" charset="-79"/>
              </a:rPr>
              <a:t>Cuidavam uns dos outros</a:t>
            </a:r>
          </a:p>
          <a:p>
            <a:pPr>
              <a:buFont typeface="Wingdings" panose="05000000000000000000" pitchFamily="2" charset="2"/>
              <a:buChar char="ü"/>
            </a:pPr>
            <a:r>
              <a:rPr lang="pt-BR" sz="3600" b="1" dirty="0" smtClean="0">
                <a:solidFill>
                  <a:schemeClr val="bg1"/>
                </a:solidFill>
                <a:latin typeface="Aharoni" panose="02010803020104030203" pitchFamily="2" charset="-79"/>
                <a:ea typeface="Tahoma" panose="020B0604030504040204" pitchFamily="34" charset="0"/>
                <a:cs typeface="Aharoni" panose="02010803020104030203" pitchFamily="2" charset="-79"/>
              </a:rPr>
              <a:t>Alcançavam novos com este amor</a:t>
            </a:r>
            <a:endParaRPr lang="pt-BR" sz="3600" b="1" dirty="0">
              <a:solidFill>
                <a:schemeClr val="bg1"/>
              </a:solidFill>
              <a:latin typeface="Aharoni" panose="02010803020104030203" pitchFamily="2" charset="-79"/>
              <a:ea typeface="Tahoma" panose="020B0604030504040204" pitchFamily="34" charset="0"/>
              <a:cs typeface="Aharoni" panose="02010803020104030203" pitchFamily="2" charset="-79"/>
            </a:endParaRPr>
          </a:p>
        </p:txBody>
      </p:sp>
      <p:sp>
        <p:nvSpPr>
          <p:cNvPr id="2" name="Retângulo 1"/>
          <p:cNvSpPr/>
          <p:nvPr/>
        </p:nvSpPr>
        <p:spPr>
          <a:xfrm>
            <a:off x="4871864" y="188640"/>
            <a:ext cx="4201791" cy="1569660"/>
          </a:xfrm>
          <a:prstGeom prst="rect">
            <a:avLst/>
          </a:prstGeom>
        </p:spPr>
        <p:txBody>
          <a:bodyPr wrap="none">
            <a:spAutoFit/>
          </a:bodyPr>
          <a:lstStyle/>
          <a:p>
            <a:r>
              <a:rPr lang="pt-BR" sz="9600" b="1"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ATOS 2</a:t>
            </a:r>
            <a:endParaRPr lang="pt-BR" sz="9600" dirty="0"/>
          </a:p>
        </p:txBody>
      </p:sp>
      <p:sp>
        <p:nvSpPr>
          <p:cNvPr id="6" name="Retângulo 5"/>
          <p:cNvSpPr/>
          <p:nvPr/>
        </p:nvSpPr>
        <p:spPr>
          <a:xfrm>
            <a:off x="838381" y="1543465"/>
            <a:ext cx="10347705" cy="1446550"/>
          </a:xfrm>
          <a:prstGeom prst="rect">
            <a:avLst/>
          </a:prstGeom>
        </p:spPr>
        <p:txBody>
          <a:bodyPr wrap="none">
            <a:spAutoFit/>
          </a:bodyPr>
          <a:lstStyle/>
          <a:p>
            <a:r>
              <a:rPr lang="pt-BR" sz="8800" b="1" dirty="0" smtClean="0">
                <a:solidFill>
                  <a:srgbClr val="FFC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“Tudo em Comum”</a:t>
            </a:r>
            <a:endParaRPr lang="pt-BR" sz="8800" dirty="0">
              <a:solidFill>
                <a:srgbClr val="FFC000"/>
              </a:solidFill>
            </a:endParaRPr>
          </a:p>
        </p:txBody>
      </p:sp>
    </p:spTree>
    <p:extLst>
      <p:ext uri="{BB962C8B-B14F-4D97-AF65-F5344CB8AC3E}">
        <p14:creationId xmlns:p14="http://schemas.microsoft.com/office/powerpoint/2010/main" val="37347020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Imagem 5"/>
          <p:cNvPicPr>
            <a:picLocks noChangeAspect="1"/>
          </p:cNvPicPr>
          <p:nvPr/>
        </p:nvPicPr>
        <p:blipFill rotWithShape="1">
          <a:blip r:embed="rId4"/>
          <a:srcRect l="21793" t="14968" r="15669" b="18096"/>
          <a:stretch/>
        </p:blipFill>
        <p:spPr>
          <a:xfrm>
            <a:off x="2267114" y="1295090"/>
            <a:ext cx="8038148" cy="48371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tângulo 3"/>
          <p:cNvSpPr/>
          <p:nvPr/>
        </p:nvSpPr>
        <p:spPr>
          <a:xfrm>
            <a:off x="2594311" y="5301208"/>
            <a:ext cx="7383753" cy="707886"/>
          </a:xfrm>
          <a:prstGeom prst="rect">
            <a:avLst/>
          </a:prstGeom>
        </p:spPr>
        <p:txBody>
          <a:bodyPr wrap="none">
            <a:spAutoFit/>
          </a:bodyPr>
          <a:lstStyle/>
          <a:p>
            <a:r>
              <a:rPr lang="pt-BR" sz="4000" b="1" dirty="0" smtClean="0">
                <a:solidFill>
                  <a:srgbClr val="FFC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O VERDADEIRO DISCIPULADO</a:t>
            </a:r>
            <a:endParaRPr lang="pt-BR" sz="4000" dirty="0">
              <a:solidFill>
                <a:srgbClr val="FFC000"/>
              </a:solidFill>
            </a:endParaRPr>
          </a:p>
        </p:txBody>
      </p:sp>
    </p:spTree>
    <p:extLst>
      <p:ext uri="{BB962C8B-B14F-4D97-AF65-F5344CB8AC3E}">
        <p14:creationId xmlns:p14="http://schemas.microsoft.com/office/powerpoint/2010/main" val="4821721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Imagem 1"/>
          <p:cNvPicPr>
            <a:picLocks noChangeAspect="1"/>
          </p:cNvPicPr>
          <p:nvPr/>
        </p:nvPicPr>
        <p:blipFill>
          <a:blip r:embed="rId4"/>
          <a:stretch>
            <a:fillRect/>
          </a:stretch>
        </p:blipFill>
        <p:spPr>
          <a:xfrm>
            <a:off x="4007768" y="471125"/>
            <a:ext cx="4536504" cy="4398035"/>
          </a:xfrm>
          <a:prstGeom prst="rect">
            <a:avLst/>
          </a:prstGeom>
        </p:spPr>
      </p:pic>
      <p:sp>
        <p:nvSpPr>
          <p:cNvPr id="5" name="Retângulo 4"/>
          <p:cNvSpPr/>
          <p:nvPr/>
        </p:nvSpPr>
        <p:spPr>
          <a:xfrm>
            <a:off x="1008240" y="4869160"/>
            <a:ext cx="10197022" cy="1200329"/>
          </a:xfrm>
          <a:prstGeom prst="rect">
            <a:avLst/>
          </a:prstGeom>
        </p:spPr>
        <p:txBody>
          <a:bodyPr wrap="none">
            <a:spAutoFit/>
          </a:bodyPr>
          <a:lstStyle/>
          <a:p>
            <a:r>
              <a:rPr lang="pt-BR" sz="7200" b="1"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De Volta aos Princípios</a:t>
            </a:r>
            <a:endParaRPr lang="pt-BR" sz="7200" dirty="0">
              <a:solidFill>
                <a:schemeClr val="bg1"/>
              </a:solidFill>
            </a:endParaRPr>
          </a:p>
        </p:txBody>
      </p:sp>
    </p:spTree>
    <p:extLst>
      <p:ext uri="{BB962C8B-B14F-4D97-AF65-F5344CB8AC3E}">
        <p14:creationId xmlns:p14="http://schemas.microsoft.com/office/powerpoint/2010/main" val="382811725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5"/>
          <p:cNvSpPr/>
          <p:nvPr/>
        </p:nvSpPr>
        <p:spPr>
          <a:xfrm>
            <a:off x="335360" y="1340768"/>
            <a:ext cx="11377264" cy="5170646"/>
          </a:xfrm>
          <a:prstGeom prst="rect">
            <a:avLst/>
          </a:prstGeom>
        </p:spPr>
        <p:txBody>
          <a:bodyPr wrap="square">
            <a:spAutoFit/>
          </a:bodyPr>
          <a:lstStyle/>
          <a:p>
            <a:pPr algn="ctr"/>
            <a:r>
              <a:rPr lang="pt-BR" sz="6600" b="1" dirty="0" smtClean="0">
                <a:solidFill>
                  <a:schemeClr val="bg1"/>
                </a:solidFill>
                <a:latin typeface="Aharoni" panose="02010803020104030203" pitchFamily="2" charset="-79"/>
                <a:ea typeface="Calibri" panose="020F0502020204030204" pitchFamily="34" charset="0"/>
                <a:cs typeface="Aharoni" panose="02010803020104030203" pitchFamily="2" charset="-79"/>
              </a:rPr>
              <a:t>O QUE PRECISAMOS      NÃO É </a:t>
            </a:r>
            <a:r>
              <a:rPr lang="pt-BR" sz="6600" b="1" dirty="0" smtClean="0">
                <a:solidFill>
                  <a:schemeClr val="bg1"/>
                </a:solidFill>
                <a:latin typeface="Aharoni" panose="02010803020104030203" pitchFamily="2" charset="-79"/>
                <a:ea typeface="Calibri" panose="020F0502020204030204" pitchFamily="34" charset="0"/>
                <a:cs typeface="Aharoni" panose="02010803020104030203" pitchFamily="2" charset="-79"/>
              </a:rPr>
              <a:t>DE </a:t>
            </a:r>
            <a:r>
              <a:rPr lang="pt-BR" sz="6600" b="1" dirty="0">
                <a:solidFill>
                  <a:schemeClr val="bg1"/>
                </a:solidFill>
                <a:latin typeface="Aharoni" panose="02010803020104030203" pitchFamily="2" charset="-79"/>
                <a:ea typeface="Calibri" panose="020F0502020204030204" pitchFamily="34" charset="0"/>
                <a:cs typeface="Aharoni" panose="02010803020104030203" pitchFamily="2" charset="-79"/>
              </a:rPr>
              <a:t>UM PROGRAMA </a:t>
            </a:r>
            <a:r>
              <a:rPr lang="pt-BR" sz="6600" b="1" dirty="0" smtClean="0">
                <a:solidFill>
                  <a:schemeClr val="bg1"/>
                </a:solidFill>
                <a:latin typeface="Aharoni" panose="02010803020104030203" pitchFamily="2" charset="-79"/>
                <a:ea typeface="Calibri" panose="020F0502020204030204" pitchFamily="34" charset="0"/>
                <a:cs typeface="Aharoni" panose="02010803020104030203" pitchFamily="2" charset="-79"/>
              </a:rPr>
              <a:t>NOVO, MAS</a:t>
            </a:r>
            <a:r>
              <a:rPr lang="pt-BR" sz="6600" b="1" dirty="0" smtClean="0">
                <a:latin typeface="Aharoni" panose="02010803020104030203" pitchFamily="2" charset="-79"/>
                <a:ea typeface="Calibri" panose="020F0502020204030204" pitchFamily="34" charset="0"/>
                <a:cs typeface="Aharoni" panose="02010803020104030203" pitchFamily="2" charset="-79"/>
              </a:rPr>
              <a:t> </a:t>
            </a:r>
            <a:endParaRPr lang="pt-BR" sz="6600" b="1" dirty="0" smtClean="0">
              <a:latin typeface="Aharoni" panose="02010803020104030203" pitchFamily="2" charset="-79"/>
              <a:ea typeface="Calibri" panose="020F0502020204030204" pitchFamily="34" charset="0"/>
              <a:cs typeface="Aharoni" panose="02010803020104030203" pitchFamily="2" charset="-79"/>
            </a:endParaRPr>
          </a:p>
          <a:p>
            <a:pPr algn="ctr"/>
            <a:r>
              <a:rPr lang="pt-BR" sz="6600" b="1" dirty="0" smtClean="0">
                <a:solidFill>
                  <a:srgbClr val="FFC000"/>
                </a:solidFill>
                <a:latin typeface="Aharoni" panose="02010803020104030203" pitchFamily="2" charset="-79"/>
                <a:ea typeface="Calibri" panose="020F0502020204030204" pitchFamily="34" charset="0"/>
                <a:cs typeface="Aharoni" panose="02010803020104030203" pitchFamily="2" charset="-79"/>
              </a:rPr>
              <a:t>SIM </a:t>
            </a:r>
            <a:r>
              <a:rPr lang="pt-BR" sz="6600" b="1" dirty="0">
                <a:solidFill>
                  <a:srgbClr val="FFC000"/>
                </a:solidFill>
                <a:latin typeface="Aharoni" panose="02010803020104030203" pitchFamily="2" charset="-79"/>
                <a:ea typeface="Calibri" panose="020F0502020204030204" pitchFamily="34" charset="0"/>
                <a:cs typeface="Aharoni" panose="02010803020104030203" pitchFamily="2" charset="-79"/>
              </a:rPr>
              <a:t>DE UMA PRÁTICA NOVA</a:t>
            </a:r>
            <a:r>
              <a:rPr lang="pt-BR" sz="6600" b="1" dirty="0">
                <a:solidFill>
                  <a:schemeClr val="bg1"/>
                </a:solidFill>
                <a:latin typeface="Aharoni" panose="02010803020104030203" pitchFamily="2" charset="-79"/>
                <a:ea typeface="Calibri" panose="020F0502020204030204" pitchFamily="34" charset="0"/>
                <a:cs typeface="Aharoni" panose="02010803020104030203" pitchFamily="2" charset="-79"/>
              </a:rPr>
              <a:t>.</a:t>
            </a:r>
            <a:r>
              <a:rPr lang="pt-BR" sz="6600" b="1" dirty="0">
                <a:latin typeface="Aharoni" panose="02010803020104030203" pitchFamily="2" charset="-79"/>
                <a:ea typeface="Calibri" panose="020F0502020204030204" pitchFamily="34" charset="0"/>
                <a:cs typeface="Aharoni" panose="02010803020104030203" pitchFamily="2" charset="-79"/>
              </a:rPr>
              <a:t> </a:t>
            </a:r>
          </a:p>
        </p:txBody>
      </p:sp>
      <p:pic>
        <p:nvPicPr>
          <p:cNvPr id="10" name="Imagem 9"/>
          <p:cNvPicPr>
            <a:picLocks noChangeAspect="1"/>
          </p:cNvPicPr>
          <p:nvPr/>
        </p:nvPicPr>
        <p:blipFill>
          <a:blip r:embed="rId4"/>
          <a:stretch>
            <a:fillRect/>
          </a:stretch>
        </p:blipFill>
        <p:spPr>
          <a:xfrm>
            <a:off x="10344472" y="309002"/>
            <a:ext cx="1584176" cy="1535822"/>
          </a:xfrm>
          <a:prstGeom prst="rect">
            <a:avLst/>
          </a:prstGeom>
        </p:spPr>
      </p:pic>
    </p:spTree>
    <p:extLst>
      <p:ext uri="{BB962C8B-B14F-4D97-AF65-F5344CB8AC3E}">
        <p14:creationId xmlns:p14="http://schemas.microsoft.com/office/powerpoint/2010/main" val="20708226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5"/>
          <p:cNvSpPr/>
          <p:nvPr/>
        </p:nvSpPr>
        <p:spPr>
          <a:xfrm>
            <a:off x="407368" y="1875596"/>
            <a:ext cx="11377264" cy="3785652"/>
          </a:xfrm>
          <a:prstGeom prst="rect">
            <a:avLst/>
          </a:prstGeom>
        </p:spPr>
        <p:txBody>
          <a:bodyPr wrap="square">
            <a:spAutoFit/>
          </a:bodyPr>
          <a:lstStyle/>
          <a:p>
            <a:pPr algn="ctr"/>
            <a:r>
              <a:rPr lang="pt-BR" sz="4800" dirty="0" smtClean="0">
                <a:solidFill>
                  <a:schemeClr val="bg1"/>
                </a:solidFill>
                <a:latin typeface="Aharoni" panose="02010803020104030203" pitchFamily="2" charset="-79"/>
                <a:cs typeface="Aharoni" panose="02010803020104030203" pitchFamily="2" charset="-79"/>
              </a:rPr>
              <a:t>Precisamos </a:t>
            </a:r>
            <a:r>
              <a:rPr lang="pt-BR" sz="4800" dirty="0" smtClean="0">
                <a:solidFill>
                  <a:srgbClr val="FFC000"/>
                </a:solidFill>
                <a:latin typeface="Aharoni" panose="02010803020104030203" pitchFamily="2" charset="-79"/>
                <a:cs typeface="Aharoni" panose="02010803020104030203" pitchFamily="2" charset="-79"/>
              </a:rPr>
              <a:t>ressaltar </a:t>
            </a:r>
            <a:r>
              <a:rPr lang="pt-BR" sz="4800" dirty="0">
                <a:solidFill>
                  <a:srgbClr val="FFC000"/>
                </a:solidFill>
                <a:latin typeface="Aharoni" panose="02010803020104030203" pitchFamily="2" charset="-79"/>
                <a:cs typeface="Aharoni" panose="02010803020104030203" pitchFamily="2" charset="-79"/>
              </a:rPr>
              <a:t>os valores </a:t>
            </a:r>
            <a:r>
              <a:rPr lang="pt-BR" sz="4800" dirty="0" err="1">
                <a:solidFill>
                  <a:srgbClr val="FFC000"/>
                </a:solidFill>
                <a:latin typeface="Aharoni" panose="02010803020104030203" pitchFamily="2" charset="-79"/>
                <a:cs typeface="Aharoni" panose="02010803020104030203" pitchFamily="2" charset="-79"/>
              </a:rPr>
              <a:t>neotestamentários</a:t>
            </a:r>
            <a:r>
              <a:rPr lang="pt-BR" sz="4800" dirty="0">
                <a:solidFill>
                  <a:srgbClr val="FFC000"/>
                </a:solidFill>
                <a:latin typeface="Aharoni" panose="02010803020104030203" pitchFamily="2" charset="-79"/>
                <a:cs typeface="Aharoni" panose="02010803020104030203" pitchFamily="2" charset="-79"/>
              </a:rPr>
              <a:t> </a:t>
            </a:r>
            <a:r>
              <a:rPr lang="pt-BR" sz="4800" dirty="0">
                <a:solidFill>
                  <a:schemeClr val="bg1"/>
                </a:solidFill>
                <a:latin typeface="Aharoni" panose="02010803020104030203" pitchFamily="2" charset="-79"/>
                <a:cs typeface="Aharoni" panose="02010803020104030203" pitchFamily="2" charset="-79"/>
              </a:rPr>
              <a:t>do cuidado, da intercessão, do zelo, do ensino da palavra e da solicitação de contas em uma vivência em pequenos grupos que se multipliquem. </a:t>
            </a:r>
            <a:endParaRPr lang="pt-BR" sz="4800" b="1" dirty="0">
              <a:solidFill>
                <a:schemeClr val="bg1"/>
              </a:solidFill>
              <a:latin typeface="Aharoni" panose="02010803020104030203" pitchFamily="2" charset="-79"/>
              <a:ea typeface="Calibri" panose="020F0502020204030204" pitchFamily="34" charset="0"/>
              <a:cs typeface="Aharoni" panose="02010803020104030203" pitchFamily="2" charset="-79"/>
            </a:endParaRPr>
          </a:p>
        </p:txBody>
      </p:sp>
      <p:sp>
        <p:nvSpPr>
          <p:cNvPr id="8" name="Retângulo 7"/>
          <p:cNvSpPr/>
          <p:nvPr/>
        </p:nvSpPr>
        <p:spPr>
          <a:xfrm>
            <a:off x="4339901" y="692192"/>
            <a:ext cx="6075702" cy="769441"/>
          </a:xfrm>
          <a:prstGeom prst="rect">
            <a:avLst/>
          </a:prstGeom>
        </p:spPr>
        <p:txBody>
          <a:bodyPr wrap="none">
            <a:spAutoFit/>
          </a:bodyPr>
          <a:lstStyle/>
          <a:p>
            <a:r>
              <a:rPr lang="pt-BR" sz="4400" b="1"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DE QUE PRECISAMOS?</a:t>
            </a:r>
            <a:endParaRPr lang="pt-BR" sz="4400" dirty="0">
              <a:solidFill>
                <a:schemeClr val="bg1"/>
              </a:solidFill>
            </a:endParaRPr>
          </a:p>
        </p:txBody>
      </p:sp>
      <p:pic>
        <p:nvPicPr>
          <p:cNvPr id="10" name="Imagem 9"/>
          <p:cNvPicPr>
            <a:picLocks noChangeAspect="1"/>
          </p:cNvPicPr>
          <p:nvPr/>
        </p:nvPicPr>
        <p:blipFill>
          <a:blip r:embed="rId4"/>
          <a:stretch>
            <a:fillRect/>
          </a:stretch>
        </p:blipFill>
        <p:spPr>
          <a:xfrm>
            <a:off x="10344472" y="309002"/>
            <a:ext cx="1584176" cy="1535822"/>
          </a:xfrm>
          <a:prstGeom prst="rect">
            <a:avLst/>
          </a:prstGeom>
        </p:spPr>
      </p:pic>
    </p:spTree>
    <p:extLst>
      <p:ext uri="{BB962C8B-B14F-4D97-AF65-F5344CB8AC3E}">
        <p14:creationId xmlns:p14="http://schemas.microsoft.com/office/powerpoint/2010/main" val="413743451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5"/>
          <p:cNvSpPr/>
          <p:nvPr/>
        </p:nvSpPr>
        <p:spPr>
          <a:xfrm>
            <a:off x="407368" y="2060848"/>
            <a:ext cx="11377264" cy="4524315"/>
          </a:xfrm>
          <a:prstGeom prst="rect">
            <a:avLst/>
          </a:prstGeom>
        </p:spPr>
        <p:txBody>
          <a:bodyPr wrap="square">
            <a:spAutoFit/>
          </a:bodyPr>
          <a:lstStyle/>
          <a:p>
            <a:pPr algn="ctr"/>
            <a:r>
              <a:rPr lang="pt-BR" sz="4800" b="1" dirty="0">
                <a:solidFill>
                  <a:schemeClr val="bg1"/>
                </a:solidFill>
                <a:latin typeface="Aharoni" panose="02010803020104030203" pitchFamily="2" charset="-79"/>
                <a:ea typeface="Calibri" panose="020F0502020204030204" pitchFamily="34" charset="0"/>
                <a:cs typeface="Aharoni" panose="02010803020104030203" pitchFamily="2" charset="-79"/>
              </a:rPr>
              <a:t>Ter nossos lares não como um local de descanso dos crentes do tanto que trabalham na igreja, mas o próprio local em que a igreja acontece com todo o seu dinamismo.</a:t>
            </a:r>
            <a:endParaRPr lang="pt-BR" sz="4800" b="1" dirty="0">
              <a:solidFill>
                <a:schemeClr val="bg1"/>
              </a:solidFill>
              <a:latin typeface="Aharoni" panose="02010803020104030203" pitchFamily="2" charset="-79"/>
              <a:cs typeface="Aharoni" panose="02010803020104030203" pitchFamily="2" charset="-79"/>
            </a:endParaRPr>
          </a:p>
          <a:p>
            <a:pPr algn="ctr"/>
            <a:endParaRPr lang="pt-BR" sz="4800" b="1" dirty="0">
              <a:solidFill>
                <a:schemeClr val="bg1"/>
              </a:solidFill>
              <a:latin typeface="Aharoni" panose="02010803020104030203" pitchFamily="2" charset="-79"/>
              <a:ea typeface="Calibri" panose="020F0502020204030204" pitchFamily="34" charset="0"/>
              <a:cs typeface="Aharoni" panose="02010803020104030203" pitchFamily="2" charset="-79"/>
            </a:endParaRPr>
          </a:p>
        </p:txBody>
      </p:sp>
      <p:sp>
        <p:nvSpPr>
          <p:cNvPr id="8" name="Retângulo 7"/>
          <p:cNvSpPr/>
          <p:nvPr/>
        </p:nvSpPr>
        <p:spPr>
          <a:xfrm>
            <a:off x="3935760" y="1072620"/>
            <a:ext cx="6075702" cy="769441"/>
          </a:xfrm>
          <a:prstGeom prst="rect">
            <a:avLst/>
          </a:prstGeom>
        </p:spPr>
        <p:txBody>
          <a:bodyPr wrap="none">
            <a:spAutoFit/>
          </a:bodyPr>
          <a:lstStyle/>
          <a:p>
            <a:r>
              <a:rPr lang="pt-BR" sz="4400" b="1"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DE QUE PRECISAMOS?</a:t>
            </a:r>
            <a:endParaRPr lang="pt-BR" sz="4400" dirty="0">
              <a:solidFill>
                <a:schemeClr val="bg1"/>
              </a:solidFill>
            </a:endParaRPr>
          </a:p>
        </p:txBody>
      </p:sp>
      <p:pic>
        <p:nvPicPr>
          <p:cNvPr id="10" name="Imagem 9"/>
          <p:cNvPicPr>
            <a:picLocks noChangeAspect="1"/>
          </p:cNvPicPr>
          <p:nvPr/>
        </p:nvPicPr>
        <p:blipFill>
          <a:blip r:embed="rId4"/>
          <a:stretch>
            <a:fillRect/>
          </a:stretch>
        </p:blipFill>
        <p:spPr>
          <a:xfrm>
            <a:off x="10344472" y="309002"/>
            <a:ext cx="1584176" cy="1535822"/>
          </a:xfrm>
          <a:prstGeom prst="rect">
            <a:avLst/>
          </a:prstGeom>
        </p:spPr>
      </p:pic>
    </p:spTree>
    <p:extLst>
      <p:ext uri="{BB962C8B-B14F-4D97-AF65-F5344CB8AC3E}">
        <p14:creationId xmlns:p14="http://schemas.microsoft.com/office/powerpoint/2010/main" val="31263613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553910" y="1340768"/>
            <a:ext cx="9286506" cy="4708981"/>
          </a:xfrm>
          <a:prstGeom prst="rect">
            <a:avLst/>
          </a:prstGeom>
        </p:spPr>
        <p:txBody>
          <a:bodyPr wrap="square">
            <a:spAutoFit/>
          </a:bodyPr>
          <a:lstStyle/>
          <a:p>
            <a:pPr algn="ctr"/>
            <a:r>
              <a:rPr lang="pt-BR" sz="6000" b="1" dirty="0">
                <a:solidFill>
                  <a:schemeClr val="bg1"/>
                </a:solidFill>
                <a:latin typeface="Aharoni" panose="02010803020104030203" pitchFamily="2" charset="-79"/>
                <a:cs typeface="Aharoni" panose="02010803020104030203" pitchFamily="2" charset="-79"/>
              </a:rPr>
              <a:t>Reunir-se em </a:t>
            </a:r>
            <a:r>
              <a:rPr lang="pt-BR" sz="6000" b="1" dirty="0">
                <a:solidFill>
                  <a:srgbClr val="FFC000"/>
                </a:solidFill>
                <a:latin typeface="Aharoni" panose="02010803020104030203" pitchFamily="2" charset="-79"/>
                <a:cs typeface="Aharoni" panose="02010803020104030203" pitchFamily="2" charset="-79"/>
              </a:rPr>
              <a:t>TEMPLOS</a:t>
            </a:r>
            <a:r>
              <a:rPr lang="pt-BR" sz="6000" b="1" dirty="0">
                <a:latin typeface="Aharoni" panose="02010803020104030203" pitchFamily="2" charset="-79"/>
                <a:cs typeface="Aharoni" panose="02010803020104030203" pitchFamily="2" charset="-79"/>
              </a:rPr>
              <a:t> </a:t>
            </a:r>
            <a:r>
              <a:rPr lang="pt-BR" sz="6000" b="1" dirty="0">
                <a:solidFill>
                  <a:schemeClr val="bg1"/>
                </a:solidFill>
                <a:latin typeface="Aharoni" panose="02010803020104030203" pitchFamily="2" charset="-79"/>
                <a:cs typeface="Aharoni" panose="02010803020104030203" pitchFamily="2" charset="-79"/>
              </a:rPr>
              <a:t>e em </a:t>
            </a:r>
            <a:r>
              <a:rPr lang="pt-BR" sz="6000" b="1" dirty="0">
                <a:solidFill>
                  <a:srgbClr val="FFC000"/>
                </a:solidFill>
                <a:latin typeface="Aharoni" panose="02010803020104030203" pitchFamily="2" charset="-79"/>
                <a:cs typeface="Aharoni" panose="02010803020104030203" pitchFamily="2" charset="-79"/>
              </a:rPr>
              <a:t>CASAS </a:t>
            </a:r>
            <a:r>
              <a:rPr lang="pt-BR" sz="6000" b="1" dirty="0">
                <a:solidFill>
                  <a:schemeClr val="bg1"/>
                </a:solidFill>
                <a:latin typeface="Aharoni" panose="02010803020104030203" pitchFamily="2" charset="-79"/>
                <a:cs typeface="Aharoni" panose="02010803020104030203" pitchFamily="2" charset="-79"/>
              </a:rPr>
              <a:t>não se anulam; se </a:t>
            </a:r>
            <a:r>
              <a:rPr lang="pt-BR" sz="6000" b="1" dirty="0" smtClean="0">
                <a:solidFill>
                  <a:srgbClr val="FFC000"/>
                </a:solidFill>
                <a:latin typeface="Aharoni" panose="02010803020104030203" pitchFamily="2" charset="-79"/>
                <a:cs typeface="Aharoni" panose="02010803020104030203" pitchFamily="2" charset="-79"/>
              </a:rPr>
              <a:t>COMPLEMENTAM </a:t>
            </a:r>
            <a:r>
              <a:rPr lang="pt-BR" sz="6000" b="1" dirty="0" smtClean="0">
                <a:solidFill>
                  <a:schemeClr val="bg1"/>
                </a:solidFill>
                <a:latin typeface="Aharoni" panose="02010803020104030203" pitchFamily="2" charset="-79"/>
                <a:cs typeface="Aharoni" panose="02010803020104030203" pitchFamily="2" charset="-79"/>
              </a:rPr>
              <a:t>e nos </a:t>
            </a:r>
            <a:r>
              <a:rPr lang="pt-BR" sz="6000" b="1" dirty="0">
                <a:solidFill>
                  <a:schemeClr val="bg1"/>
                </a:solidFill>
                <a:latin typeface="Aharoni" panose="02010803020104030203" pitchFamily="2" charset="-79"/>
                <a:cs typeface="Aharoni" panose="02010803020104030203" pitchFamily="2" charset="-79"/>
              </a:rPr>
              <a:t>levam a voos maiores. </a:t>
            </a:r>
          </a:p>
        </p:txBody>
      </p:sp>
      <p:pic>
        <p:nvPicPr>
          <p:cNvPr id="4" name="Image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36360" y="1916832"/>
            <a:ext cx="2568661" cy="2916402"/>
          </a:xfrm>
          <a:prstGeom prst="rect">
            <a:avLst/>
          </a:prstGeom>
        </p:spPr>
      </p:pic>
    </p:spTree>
    <p:extLst>
      <p:ext uri="{BB962C8B-B14F-4D97-AF65-F5344CB8AC3E}">
        <p14:creationId xmlns:p14="http://schemas.microsoft.com/office/powerpoint/2010/main" val="209457299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CaixaDeTexto 5"/>
          <p:cNvSpPr txBox="1"/>
          <p:nvPr/>
        </p:nvSpPr>
        <p:spPr>
          <a:xfrm>
            <a:off x="982322" y="2670288"/>
            <a:ext cx="7776864" cy="3416320"/>
          </a:xfrm>
          <a:prstGeom prst="rect">
            <a:avLst/>
          </a:prstGeom>
          <a:noFill/>
        </p:spPr>
        <p:txBody>
          <a:bodyPr wrap="square" rtlCol="0">
            <a:spAutoFit/>
          </a:bodyPr>
          <a:lstStyle/>
          <a:p>
            <a:pPr algn="ctr"/>
            <a:r>
              <a:rPr lang="pt-BR" sz="3600" b="1" dirty="0">
                <a:solidFill>
                  <a:schemeClr val="bg1"/>
                </a:solidFill>
                <a:latin typeface="Aharoni" panose="02010803020104030203" pitchFamily="2" charset="-79"/>
                <a:cs typeface="Aharoni" panose="02010803020104030203" pitchFamily="2" charset="-79"/>
              </a:rPr>
              <a:t>Um pequeno grupo de discípulos com o logotipo de Pequenos Grupos Multiplicadores ou até mesmo com o sistema de células ou qualquer outra nomenclatura que você já deve ter visto por </a:t>
            </a:r>
            <a:r>
              <a:rPr lang="pt-BR" sz="3600" b="1" dirty="0" smtClean="0">
                <a:solidFill>
                  <a:schemeClr val="bg1"/>
                </a:solidFill>
                <a:latin typeface="Aharoni" panose="02010803020104030203" pitchFamily="2" charset="-79"/>
                <a:cs typeface="Aharoni" panose="02010803020104030203" pitchFamily="2" charset="-79"/>
              </a:rPr>
              <a:t>aí.</a:t>
            </a:r>
            <a:endParaRPr lang="pt-BR" sz="3600" b="1" dirty="0">
              <a:solidFill>
                <a:schemeClr val="bg1"/>
              </a:solidFill>
              <a:latin typeface="Aharoni" panose="02010803020104030203" pitchFamily="2" charset="-79"/>
              <a:cs typeface="Aharoni" panose="02010803020104030203" pitchFamily="2" charset="-79"/>
            </a:endParaRPr>
          </a:p>
        </p:txBody>
      </p:sp>
      <p:sp>
        <p:nvSpPr>
          <p:cNvPr id="5" name="Retângulo 4"/>
          <p:cNvSpPr/>
          <p:nvPr/>
        </p:nvSpPr>
        <p:spPr>
          <a:xfrm>
            <a:off x="859880" y="1466994"/>
            <a:ext cx="8021748" cy="1200329"/>
          </a:xfrm>
          <a:prstGeom prst="rect">
            <a:avLst/>
          </a:prstGeom>
        </p:spPr>
        <p:txBody>
          <a:bodyPr wrap="none">
            <a:spAutoFit/>
          </a:bodyPr>
          <a:lstStyle/>
          <a:p>
            <a:r>
              <a:rPr lang="pt-BR" sz="7200" b="1" dirty="0" smtClean="0">
                <a:solidFill>
                  <a:srgbClr val="FFC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NÃO CONFUNDA!</a:t>
            </a:r>
            <a:endParaRPr lang="pt-BR" sz="7200" dirty="0">
              <a:solidFill>
                <a:srgbClr val="FFC000"/>
              </a:solidFill>
            </a:endParaRPr>
          </a:p>
        </p:txBody>
      </p:sp>
      <p:pic>
        <p:nvPicPr>
          <p:cNvPr id="8" name="Image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0905" y="1466994"/>
            <a:ext cx="3723315" cy="4227371"/>
          </a:xfrm>
          <a:prstGeom prst="rect">
            <a:avLst/>
          </a:prstGeom>
        </p:spPr>
      </p:pic>
    </p:spTree>
    <p:extLst>
      <p:ext uri="{BB962C8B-B14F-4D97-AF65-F5344CB8AC3E}">
        <p14:creationId xmlns:p14="http://schemas.microsoft.com/office/powerpoint/2010/main" val="4141271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479376" y="2204864"/>
            <a:ext cx="8568952" cy="4056495"/>
          </a:xfrm>
          <a:prstGeom prst="rect">
            <a:avLst/>
          </a:prstGeom>
        </p:spPr>
        <p:txBody>
          <a:bodyPr wrap="square">
            <a:spAutoFit/>
          </a:bodyPr>
          <a:lstStyle/>
          <a:p>
            <a:pPr algn="ctr">
              <a:lnSpc>
                <a:spcPct val="115000"/>
              </a:lnSpc>
              <a:spcBef>
                <a:spcPts val="600"/>
              </a:spcBef>
              <a:spcAft>
                <a:spcPts val="600"/>
              </a:spcAft>
            </a:pPr>
            <a:r>
              <a:rPr lang="pt-BR" sz="3200" dirty="0">
                <a:solidFill>
                  <a:schemeClr val="bg1"/>
                </a:solidFill>
                <a:latin typeface="Aharoni" panose="02010803020104030203" pitchFamily="2" charset="-79"/>
                <a:ea typeface="Calibri" panose="020F0502020204030204" pitchFamily="34" charset="0"/>
                <a:cs typeface="Aharoni" panose="02010803020104030203" pitchFamily="2" charset="-79"/>
              </a:rPr>
              <a:t>É para que você compreenda a preciosidade da vida cristã experimentada com irmãos que se olham nos olhos, que se assentam em círculos, que ministram uns aos outros, que se edificam, se encorajam, se ajudam, oram juntos, que vivem a mutualidade na essência.</a:t>
            </a:r>
            <a:endParaRPr lang="pt-BR" sz="2800" dirty="0">
              <a:solidFill>
                <a:schemeClr val="bg1"/>
              </a:solidFill>
              <a:latin typeface="Aharoni" panose="02010803020104030203" pitchFamily="2" charset="-79"/>
              <a:ea typeface="Calibri" panose="020F0502020204030204" pitchFamily="34" charset="0"/>
              <a:cs typeface="Aharoni" panose="02010803020104030203" pitchFamily="2" charset="-79"/>
            </a:endParaRPr>
          </a:p>
        </p:txBody>
      </p:sp>
      <p:sp>
        <p:nvSpPr>
          <p:cNvPr id="6" name="Retângulo 5"/>
          <p:cNvSpPr/>
          <p:nvPr/>
        </p:nvSpPr>
        <p:spPr>
          <a:xfrm>
            <a:off x="3011863" y="1148551"/>
            <a:ext cx="3215945" cy="1200329"/>
          </a:xfrm>
          <a:prstGeom prst="rect">
            <a:avLst/>
          </a:prstGeom>
        </p:spPr>
        <p:txBody>
          <a:bodyPr wrap="none">
            <a:spAutoFit/>
          </a:bodyPr>
          <a:lstStyle/>
          <a:p>
            <a:pPr algn="ctr"/>
            <a:r>
              <a:rPr lang="pt-BR" sz="7200" b="1" dirty="0">
                <a:solidFill>
                  <a:srgbClr val="FFC000"/>
                </a:solidFill>
                <a:latin typeface="Aharoni" panose="02010803020104030203" pitchFamily="2" charset="-79"/>
                <a:ea typeface="Calibri" panose="020F0502020204030204" pitchFamily="34" charset="0"/>
                <a:cs typeface="Aharoni" panose="02010803020104030203" pitchFamily="2" charset="-79"/>
              </a:rPr>
              <a:t>CONVITE</a:t>
            </a:r>
            <a:endParaRPr lang="pt-BR" sz="7200" b="1" dirty="0">
              <a:solidFill>
                <a:srgbClr val="FFC000"/>
              </a:solidFill>
              <a:latin typeface="Aharoni" panose="02010803020104030203" pitchFamily="2" charset="-79"/>
              <a:cs typeface="Aharoni" panose="02010803020104030203" pitchFamily="2" charset="-79"/>
            </a:endParaRPr>
          </a:p>
        </p:txBody>
      </p:sp>
      <p:pic>
        <p:nvPicPr>
          <p:cNvPr id="5" name="Image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0905" y="1466994"/>
            <a:ext cx="3723315" cy="4227371"/>
          </a:xfrm>
          <a:prstGeom prst="rect">
            <a:avLst/>
          </a:prstGeom>
        </p:spPr>
      </p:pic>
    </p:spTree>
    <p:extLst>
      <p:ext uri="{BB962C8B-B14F-4D97-AF65-F5344CB8AC3E}">
        <p14:creationId xmlns:p14="http://schemas.microsoft.com/office/powerpoint/2010/main" val="381861482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645942" y="5013176"/>
            <a:ext cx="11221342" cy="769441"/>
          </a:xfrm>
          <a:prstGeom prst="rect">
            <a:avLst/>
          </a:prstGeom>
          <a:noFill/>
        </p:spPr>
        <p:txBody>
          <a:bodyPr wrap="none" rtlCol="0">
            <a:spAutoFit/>
          </a:bodyPr>
          <a:lstStyle/>
          <a:p>
            <a:r>
              <a:rPr lang="pt-BR" sz="4400" b="1" dirty="0" smtClean="0">
                <a:solidFill>
                  <a:srgbClr val="FFC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COMO EXPRESSAR OS PRINCÍPIOS HOJE?</a:t>
            </a:r>
            <a:endParaRPr lang="pt-BR" sz="4400" b="1" dirty="0">
              <a:solidFill>
                <a:srgbClr val="FFC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pic>
        <p:nvPicPr>
          <p:cNvPr id="6" name="Imagem 5"/>
          <p:cNvPicPr>
            <a:picLocks noChangeAspect="1"/>
          </p:cNvPicPr>
          <p:nvPr/>
        </p:nvPicPr>
        <p:blipFill>
          <a:blip r:embed="rId4"/>
          <a:stretch>
            <a:fillRect/>
          </a:stretch>
        </p:blipFill>
        <p:spPr>
          <a:xfrm>
            <a:off x="4650573" y="623917"/>
            <a:ext cx="2945982" cy="4089876"/>
          </a:xfrm>
          <a:prstGeom prst="rect">
            <a:avLst/>
          </a:prstGeom>
        </p:spPr>
      </p:pic>
    </p:spTree>
    <p:extLst>
      <p:ext uri="{BB962C8B-B14F-4D97-AF65-F5344CB8AC3E}">
        <p14:creationId xmlns:p14="http://schemas.microsoft.com/office/powerpoint/2010/main" val="40809708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5"/>
          <p:cNvSpPr/>
          <p:nvPr/>
        </p:nvSpPr>
        <p:spPr>
          <a:xfrm>
            <a:off x="458438" y="2492896"/>
            <a:ext cx="11470210" cy="2585323"/>
          </a:xfrm>
          <a:prstGeom prst="rect">
            <a:avLst/>
          </a:prstGeom>
        </p:spPr>
        <p:txBody>
          <a:bodyPr wrap="square">
            <a:spAutoFit/>
          </a:bodyPr>
          <a:lstStyle/>
          <a:p>
            <a:pPr marL="685800" indent="-685800">
              <a:buFont typeface="Wingdings" panose="05000000000000000000" pitchFamily="2" charset="2"/>
              <a:buChar char="ü"/>
            </a:pPr>
            <a:r>
              <a:rPr lang="pt-BR" sz="5400" b="1" dirty="0">
                <a:solidFill>
                  <a:schemeClr val="bg1"/>
                </a:solidFill>
                <a:latin typeface="Aharoni" panose="02010803020104030203" pitchFamily="2" charset="-79"/>
                <a:ea typeface="Tahoma" panose="020B0604030504040204" pitchFamily="34" charset="0"/>
                <a:cs typeface="Aharoni" panose="02010803020104030203" pitchFamily="2" charset="-79"/>
              </a:rPr>
              <a:t>Voltar para as casas</a:t>
            </a:r>
          </a:p>
          <a:p>
            <a:pPr marL="685800" indent="-685800">
              <a:buFont typeface="Wingdings" panose="05000000000000000000" pitchFamily="2" charset="2"/>
              <a:buChar char="ü"/>
            </a:pPr>
            <a:r>
              <a:rPr lang="pt-BR" sz="5400" b="1" dirty="0">
                <a:solidFill>
                  <a:schemeClr val="bg1"/>
                </a:solidFill>
                <a:latin typeface="Aharoni" panose="02010803020104030203" pitchFamily="2" charset="-79"/>
                <a:ea typeface="Tahoma" panose="020B0604030504040204" pitchFamily="34" charset="0"/>
                <a:cs typeface="Aharoni" panose="02010803020104030203" pitchFamily="2" charset="-79"/>
              </a:rPr>
              <a:t>Valorizar os relacionamentos</a:t>
            </a:r>
          </a:p>
          <a:p>
            <a:pPr marL="685800" indent="-685800">
              <a:buFont typeface="Wingdings" panose="05000000000000000000" pitchFamily="2" charset="2"/>
              <a:buChar char="ü"/>
            </a:pPr>
            <a:r>
              <a:rPr lang="pt-BR" sz="5400" b="1" dirty="0">
                <a:solidFill>
                  <a:schemeClr val="bg1"/>
                </a:solidFill>
                <a:latin typeface="Aharoni" panose="02010803020104030203" pitchFamily="2" charset="-79"/>
                <a:ea typeface="Tahoma" panose="020B0604030504040204" pitchFamily="34" charset="0"/>
                <a:cs typeface="Aharoni" panose="02010803020104030203" pitchFamily="2" charset="-79"/>
              </a:rPr>
              <a:t>Resgatar a vida em comunidade </a:t>
            </a:r>
          </a:p>
        </p:txBody>
      </p:sp>
      <p:sp>
        <p:nvSpPr>
          <p:cNvPr id="7" name="Retângulo 6"/>
          <p:cNvSpPr/>
          <p:nvPr/>
        </p:nvSpPr>
        <p:spPr>
          <a:xfrm>
            <a:off x="4007768" y="991443"/>
            <a:ext cx="6075702" cy="769441"/>
          </a:xfrm>
          <a:prstGeom prst="rect">
            <a:avLst/>
          </a:prstGeom>
        </p:spPr>
        <p:txBody>
          <a:bodyPr wrap="none">
            <a:spAutoFit/>
          </a:bodyPr>
          <a:lstStyle/>
          <a:p>
            <a:r>
              <a:rPr lang="pt-BR" sz="4400" b="1"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DE QUE PRECISAMOS?</a:t>
            </a:r>
            <a:endParaRPr lang="pt-BR" sz="4400" dirty="0">
              <a:solidFill>
                <a:schemeClr val="bg1"/>
              </a:solidFill>
            </a:endParaRPr>
          </a:p>
        </p:txBody>
      </p:sp>
      <p:pic>
        <p:nvPicPr>
          <p:cNvPr id="9" name="Imagem 8"/>
          <p:cNvPicPr>
            <a:picLocks noChangeAspect="1"/>
          </p:cNvPicPr>
          <p:nvPr/>
        </p:nvPicPr>
        <p:blipFill>
          <a:blip r:embed="rId4"/>
          <a:stretch>
            <a:fillRect/>
          </a:stretch>
        </p:blipFill>
        <p:spPr>
          <a:xfrm>
            <a:off x="10344472" y="309002"/>
            <a:ext cx="1584176" cy="1535822"/>
          </a:xfrm>
          <a:prstGeom prst="rect">
            <a:avLst/>
          </a:prstGeom>
        </p:spPr>
      </p:pic>
    </p:spTree>
    <p:extLst>
      <p:ext uri="{BB962C8B-B14F-4D97-AF65-F5344CB8AC3E}">
        <p14:creationId xmlns:p14="http://schemas.microsoft.com/office/powerpoint/2010/main" val="829927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551384" y="1862898"/>
            <a:ext cx="11161240" cy="4154984"/>
          </a:xfrm>
          <a:prstGeom prst="rect">
            <a:avLst/>
          </a:prstGeom>
        </p:spPr>
        <p:txBody>
          <a:bodyPr wrap="square">
            <a:spAutoFit/>
          </a:bodyPr>
          <a:lstStyle/>
          <a:p>
            <a:pPr algn="ctr"/>
            <a:r>
              <a:rPr lang="pt-BR" sz="6600" b="1" dirty="0">
                <a:solidFill>
                  <a:schemeClr val="bg1"/>
                </a:solidFill>
                <a:effectLst>
                  <a:outerShdw blurRad="38100" dist="38100" dir="2700000" algn="tl">
                    <a:srgbClr val="000000">
                      <a:alpha val="43137"/>
                    </a:srgbClr>
                  </a:outerShdw>
                </a:effectLst>
                <a:latin typeface="Aharoni" panose="02010803020104030203" pitchFamily="2" charset="-79"/>
                <a:ea typeface="Tahoma" panose="020B0604030504040204" pitchFamily="34" charset="0"/>
                <a:cs typeface="Aharoni" panose="02010803020104030203" pitchFamily="2" charset="-79"/>
              </a:rPr>
              <a:t>“E </a:t>
            </a:r>
            <a:r>
              <a:rPr lang="pt-BR" sz="6600" b="1" dirty="0">
                <a:solidFill>
                  <a:srgbClr val="FFC000"/>
                </a:solidFill>
                <a:effectLst>
                  <a:outerShdw blurRad="38100" dist="38100" dir="2700000" algn="tl">
                    <a:srgbClr val="000000">
                      <a:alpha val="43137"/>
                    </a:srgbClr>
                  </a:outerShdw>
                </a:effectLst>
                <a:latin typeface="Aharoni" panose="02010803020104030203" pitchFamily="2" charset="-79"/>
                <a:ea typeface="Tahoma" panose="020B0604030504040204" pitchFamily="34" charset="0"/>
                <a:cs typeface="Aharoni" panose="02010803020104030203" pitchFamily="2" charset="-79"/>
              </a:rPr>
              <a:t>todos os dias, </a:t>
            </a:r>
            <a:r>
              <a:rPr lang="pt-BR" sz="6600" b="1" dirty="0">
                <a:solidFill>
                  <a:schemeClr val="bg1"/>
                </a:solidFill>
                <a:effectLst>
                  <a:outerShdw blurRad="38100" dist="38100" dir="2700000" algn="tl">
                    <a:srgbClr val="000000">
                      <a:alpha val="43137"/>
                    </a:srgbClr>
                  </a:outerShdw>
                </a:effectLst>
                <a:latin typeface="Aharoni" panose="02010803020104030203" pitchFamily="2" charset="-79"/>
                <a:ea typeface="Tahoma" panose="020B0604030504040204" pitchFamily="34" charset="0"/>
                <a:cs typeface="Aharoni" panose="02010803020104030203" pitchFamily="2" charset="-79"/>
              </a:rPr>
              <a:t>no templo e de casa em casa, não cessavam de ensinar e de anunciar Jesus, o Cristo.” </a:t>
            </a:r>
            <a:endParaRPr lang="pt-BR" sz="6600" dirty="0">
              <a:solidFill>
                <a:schemeClr val="bg1"/>
              </a:solidFill>
              <a:effectLst>
                <a:outerShdw blurRad="38100" dist="38100" dir="2700000" algn="tl">
                  <a:srgbClr val="000000">
                    <a:alpha val="43137"/>
                  </a:srgbClr>
                </a:outerShdw>
              </a:effectLst>
              <a:latin typeface="Aharoni" panose="02010803020104030203" pitchFamily="2" charset="-79"/>
              <a:ea typeface="Tahoma" panose="020B0604030504040204" pitchFamily="34" charset="0"/>
              <a:cs typeface="Aharoni" panose="02010803020104030203" pitchFamily="2" charset="-79"/>
            </a:endParaRPr>
          </a:p>
        </p:txBody>
      </p:sp>
      <p:sp>
        <p:nvSpPr>
          <p:cNvPr id="8" name="Retângulo 7"/>
          <p:cNvSpPr/>
          <p:nvPr/>
        </p:nvSpPr>
        <p:spPr>
          <a:xfrm>
            <a:off x="4439816" y="188640"/>
            <a:ext cx="5497018" cy="1569660"/>
          </a:xfrm>
          <a:prstGeom prst="rect">
            <a:avLst/>
          </a:prstGeom>
        </p:spPr>
        <p:txBody>
          <a:bodyPr wrap="none">
            <a:spAutoFit/>
          </a:bodyPr>
          <a:lstStyle/>
          <a:p>
            <a:r>
              <a:rPr lang="pt-BR" sz="9600" b="1"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ATOS 5.42</a:t>
            </a:r>
            <a:endParaRPr lang="pt-BR" sz="9600" dirty="0"/>
          </a:p>
        </p:txBody>
      </p:sp>
    </p:spTree>
    <p:extLst>
      <p:ext uri="{BB962C8B-B14F-4D97-AF65-F5344CB8AC3E}">
        <p14:creationId xmlns:p14="http://schemas.microsoft.com/office/powerpoint/2010/main" val="30668310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4447709" y="2348880"/>
            <a:ext cx="7200800" cy="2463495"/>
          </a:xfrm>
          <a:prstGeom prst="rect">
            <a:avLst/>
          </a:prstGeom>
        </p:spPr>
        <p:txBody>
          <a:bodyPr wrap="square">
            <a:spAutoFit/>
          </a:bodyPr>
          <a:lstStyle/>
          <a:p>
            <a:pPr algn="ctr">
              <a:lnSpc>
                <a:spcPct val="107000"/>
              </a:lnSpc>
            </a:pPr>
            <a:r>
              <a:rPr lang="pt-BR" sz="3600" b="1" dirty="0">
                <a:solidFill>
                  <a:schemeClr val="bg1"/>
                </a:solidFill>
                <a:latin typeface="Aharoni" panose="02010803020104030203" pitchFamily="2" charset="-79"/>
                <a:ea typeface="Calibri" panose="020F0502020204030204" pitchFamily="34" charset="0"/>
                <a:cs typeface="Aharoni" panose="02010803020104030203" pitchFamily="2" charset="-79"/>
              </a:rPr>
              <a:t>Livro: Integração Segundo o NT</a:t>
            </a:r>
          </a:p>
          <a:p>
            <a:pPr algn="ctr">
              <a:lnSpc>
                <a:spcPct val="107000"/>
              </a:lnSpc>
            </a:pPr>
            <a:r>
              <a:rPr lang="pt-BR" sz="3600" b="1" dirty="0" err="1">
                <a:solidFill>
                  <a:schemeClr val="bg1"/>
                </a:solidFill>
                <a:latin typeface="Aharoni" panose="02010803020104030203" pitchFamily="2" charset="-79"/>
                <a:ea typeface="Calibri" panose="020F0502020204030204" pitchFamily="34" charset="0"/>
                <a:cs typeface="Aharoni" panose="02010803020104030203" pitchFamily="2" charset="-79"/>
              </a:rPr>
              <a:t>Waylon</a:t>
            </a:r>
            <a:r>
              <a:rPr lang="pt-BR" sz="3600" b="1" dirty="0">
                <a:solidFill>
                  <a:schemeClr val="bg1"/>
                </a:solidFill>
                <a:latin typeface="Aharoni" panose="02010803020104030203" pitchFamily="2" charset="-79"/>
                <a:ea typeface="Calibri" panose="020F0502020204030204" pitchFamily="34" charset="0"/>
                <a:cs typeface="Aharoni" panose="02010803020104030203" pitchFamily="2" charset="-79"/>
              </a:rPr>
              <a:t> B. Moore – </a:t>
            </a:r>
            <a:r>
              <a:rPr lang="pt-BR" sz="3600" b="1" dirty="0" err="1">
                <a:solidFill>
                  <a:schemeClr val="bg1"/>
                </a:solidFill>
                <a:latin typeface="Aharoni" panose="02010803020104030203" pitchFamily="2" charset="-79"/>
                <a:ea typeface="Calibri" panose="020F0502020204030204" pitchFamily="34" charset="0"/>
                <a:cs typeface="Aharoni" panose="02010803020104030203" pitchFamily="2" charset="-79"/>
              </a:rPr>
              <a:t>Juerp</a:t>
            </a:r>
            <a:r>
              <a:rPr lang="pt-BR" sz="3600" b="1" dirty="0">
                <a:solidFill>
                  <a:schemeClr val="bg1"/>
                </a:solidFill>
                <a:latin typeface="Aharoni" panose="02010803020104030203" pitchFamily="2" charset="-79"/>
                <a:ea typeface="Calibri" panose="020F0502020204030204" pitchFamily="34" charset="0"/>
                <a:cs typeface="Aharoni" panose="02010803020104030203" pitchFamily="2" charset="-79"/>
              </a:rPr>
              <a:t> </a:t>
            </a:r>
            <a:endParaRPr lang="pt-BR" sz="3600" dirty="0">
              <a:solidFill>
                <a:schemeClr val="bg1"/>
              </a:solidFill>
              <a:latin typeface="Aharoni" panose="02010803020104030203" pitchFamily="2" charset="-79"/>
              <a:ea typeface="Calibri" panose="020F0502020204030204" pitchFamily="34" charset="0"/>
              <a:cs typeface="Aharoni" panose="02010803020104030203" pitchFamily="2" charset="-79"/>
            </a:endParaRPr>
          </a:p>
          <a:p>
            <a:pPr algn="ctr">
              <a:lnSpc>
                <a:spcPct val="107000"/>
              </a:lnSpc>
            </a:pPr>
            <a:r>
              <a:rPr lang="pt-BR" sz="3600" dirty="0">
                <a:solidFill>
                  <a:schemeClr val="bg1"/>
                </a:solidFill>
                <a:latin typeface="Aharoni" panose="02010803020104030203" pitchFamily="2" charset="-79"/>
                <a:ea typeface="Calibri" panose="020F0502020204030204" pitchFamily="34" charset="0"/>
                <a:cs typeface="Aharoni" panose="02010803020104030203" pitchFamily="2" charset="-79"/>
              </a:rPr>
              <a:t>1ª Edição em Inglês: 1976</a:t>
            </a:r>
          </a:p>
          <a:p>
            <a:pPr algn="ctr">
              <a:lnSpc>
                <a:spcPct val="107000"/>
              </a:lnSpc>
            </a:pPr>
            <a:r>
              <a:rPr lang="pt-BR" sz="3600" dirty="0">
                <a:solidFill>
                  <a:schemeClr val="bg1"/>
                </a:solidFill>
                <a:latin typeface="Aharoni" panose="02010803020104030203" pitchFamily="2" charset="-79"/>
                <a:ea typeface="Calibri" panose="020F0502020204030204" pitchFamily="34" charset="0"/>
                <a:cs typeface="Aharoni" panose="02010803020104030203" pitchFamily="2" charset="-79"/>
              </a:rPr>
              <a:t>1ª Edição em Português: 1976</a:t>
            </a:r>
          </a:p>
        </p:txBody>
      </p:sp>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1424" y="1412776"/>
            <a:ext cx="3536285" cy="47251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302346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1896888" y="6572734"/>
            <a:ext cx="8740408" cy="312650"/>
          </a:xfrm>
          <a:prstGeom prst="rect">
            <a:avLst/>
          </a:prstGeom>
        </p:spPr>
        <p:txBody>
          <a:bodyPr wrap="square">
            <a:spAutoFit/>
          </a:bodyPr>
          <a:lstStyle/>
          <a:p>
            <a:pPr algn="ctr">
              <a:lnSpc>
                <a:spcPct val="107000"/>
              </a:lnSpc>
            </a:pPr>
            <a:r>
              <a:rPr lang="pt-BR" sz="1400" dirty="0">
                <a:solidFill>
                  <a:schemeClr val="bg1"/>
                </a:solidFill>
                <a:latin typeface="Calibri" panose="020F0502020204030204" pitchFamily="34" charset="0"/>
                <a:ea typeface="Calibri" panose="020F0502020204030204" pitchFamily="34" charset="0"/>
                <a:cs typeface="Times New Roman" panose="02020603050405020304" pitchFamily="18" charset="0"/>
              </a:rPr>
              <a:t>Integração Segundo o NT- </a:t>
            </a:r>
            <a:r>
              <a:rPr lang="pt-BR" sz="14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Waylon</a:t>
            </a:r>
            <a:r>
              <a:rPr lang="pt-BR" sz="1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B. </a:t>
            </a:r>
            <a:r>
              <a:rPr lang="pt-BR" sz="14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Moore – p. 91</a:t>
            </a:r>
            <a:endParaRPr lang="pt-BR"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tângulo 4"/>
          <p:cNvSpPr/>
          <p:nvPr/>
        </p:nvSpPr>
        <p:spPr>
          <a:xfrm>
            <a:off x="767408" y="1556792"/>
            <a:ext cx="10873208" cy="4154984"/>
          </a:xfrm>
          <a:prstGeom prst="rect">
            <a:avLst/>
          </a:prstGeom>
        </p:spPr>
        <p:txBody>
          <a:bodyPr wrap="square">
            <a:spAutoFit/>
          </a:bodyPr>
          <a:lstStyle/>
          <a:p>
            <a:pPr algn="ctr"/>
            <a:r>
              <a:rPr lang="pt-BR" sz="4400" dirty="0" smtClean="0">
                <a:solidFill>
                  <a:schemeClr val="bg1"/>
                </a:solidFill>
                <a:latin typeface="Aharoni" panose="02010803020104030203" pitchFamily="2" charset="-79"/>
                <a:cs typeface="Aharoni" panose="02010803020104030203" pitchFamily="2" charset="-79"/>
              </a:rPr>
              <a:t>“Durante </a:t>
            </a:r>
            <a:r>
              <a:rPr lang="pt-BR" sz="4400" dirty="0">
                <a:solidFill>
                  <a:schemeClr val="bg1"/>
                </a:solidFill>
                <a:latin typeface="Aharoni" panose="02010803020104030203" pitchFamily="2" charset="-79"/>
                <a:cs typeface="Aharoni" panose="02010803020104030203" pitchFamily="2" charset="-79"/>
              </a:rPr>
              <a:t>uns 300 anos as primitivas igrejas usaram os lares como locais de suas reuniões de oração, de ensino, confraternização. As escrituras registram o desenvolvimento da igreja através destas reuniões nos lares”. </a:t>
            </a:r>
          </a:p>
        </p:txBody>
      </p:sp>
    </p:spTree>
    <p:extLst>
      <p:ext uri="{BB962C8B-B14F-4D97-AF65-F5344CB8AC3E}">
        <p14:creationId xmlns:p14="http://schemas.microsoft.com/office/powerpoint/2010/main" val="26127147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416" y="1484784"/>
            <a:ext cx="3351670" cy="4653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tângulo 3"/>
          <p:cNvSpPr/>
          <p:nvPr/>
        </p:nvSpPr>
        <p:spPr>
          <a:xfrm>
            <a:off x="4001344" y="1988840"/>
            <a:ext cx="8190656" cy="2453813"/>
          </a:xfrm>
          <a:prstGeom prst="rect">
            <a:avLst/>
          </a:prstGeom>
        </p:spPr>
        <p:txBody>
          <a:bodyPr wrap="square">
            <a:spAutoFit/>
          </a:bodyPr>
          <a:lstStyle/>
          <a:p>
            <a:pPr algn="ctr">
              <a:lnSpc>
                <a:spcPct val="107000"/>
              </a:lnSpc>
            </a:pPr>
            <a:r>
              <a:rPr lang="pt-BR" sz="3600" b="1" dirty="0">
                <a:solidFill>
                  <a:schemeClr val="bg1"/>
                </a:solidFill>
                <a:latin typeface="Aharoni" panose="02010803020104030203" pitchFamily="2" charset="-79"/>
                <a:ea typeface="Calibri" panose="020F0502020204030204" pitchFamily="34" charset="0"/>
                <a:cs typeface="Aharoni" panose="02010803020104030203" pitchFamily="2" charset="-79"/>
              </a:rPr>
              <a:t>Livro: A Teologia do Evangelismo</a:t>
            </a:r>
          </a:p>
          <a:p>
            <a:pPr algn="ctr">
              <a:lnSpc>
                <a:spcPct val="107000"/>
              </a:lnSpc>
            </a:pPr>
            <a:r>
              <a:rPr lang="pt-BR" sz="3600" b="1" dirty="0">
                <a:solidFill>
                  <a:schemeClr val="bg1"/>
                </a:solidFill>
                <a:latin typeface="Aharoni" panose="02010803020104030203" pitchFamily="2" charset="-79"/>
                <a:ea typeface="Calibri" panose="020F0502020204030204" pitchFamily="34" charset="0"/>
                <a:cs typeface="Aharoni" panose="02010803020104030203" pitchFamily="2" charset="-79"/>
              </a:rPr>
              <a:t>C.E. </a:t>
            </a:r>
            <a:r>
              <a:rPr lang="pt-BR" sz="3600" b="1" dirty="0" err="1">
                <a:solidFill>
                  <a:schemeClr val="bg1"/>
                </a:solidFill>
                <a:latin typeface="Aharoni" panose="02010803020104030203" pitchFamily="2" charset="-79"/>
                <a:ea typeface="Calibri" panose="020F0502020204030204" pitchFamily="34" charset="0"/>
                <a:cs typeface="Aharoni" panose="02010803020104030203" pitchFamily="2" charset="-79"/>
              </a:rPr>
              <a:t>Autrey</a:t>
            </a:r>
            <a:r>
              <a:rPr lang="pt-BR" sz="3600" b="1" dirty="0">
                <a:solidFill>
                  <a:schemeClr val="bg1"/>
                </a:solidFill>
                <a:latin typeface="Aharoni" panose="02010803020104030203" pitchFamily="2" charset="-79"/>
                <a:ea typeface="Calibri" panose="020F0502020204030204" pitchFamily="34" charset="0"/>
                <a:cs typeface="Aharoni" panose="02010803020104030203" pitchFamily="2" charset="-79"/>
              </a:rPr>
              <a:t> – </a:t>
            </a:r>
            <a:r>
              <a:rPr lang="pt-BR" sz="3600" b="1" dirty="0" err="1">
                <a:solidFill>
                  <a:schemeClr val="bg1"/>
                </a:solidFill>
                <a:latin typeface="Aharoni" panose="02010803020104030203" pitchFamily="2" charset="-79"/>
                <a:ea typeface="Calibri" panose="020F0502020204030204" pitchFamily="34" charset="0"/>
                <a:cs typeface="Aharoni" panose="02010803020104030203" pitchFamily="2" charset="-79"/>
              </a:rPr>
              <a:t>Juerp</a:t>
            </a:r>
            <a:r>
              <a:rPr lang="pt-BR" sz="3600" b="1" dirty="0">
                <a:solidFill>
                  <a:schemeClr val="bg1"/>
                </a:solidFill>
                <a:latin typeface="Aharoni" panose="02010803020104030203" pitchFamily="2" charset="-79"/>
                <a:ea typeface="Calibri" panose="020F0502020204030204" pitchFamily="34" charset="0"/>
                <a:cs typeface="Aharoni" panose="02010803020104030203" pitchFamily="2" charset="-79"/>
              </a:rPr>
              <a:t> </a:t>
            </a:r>
            <a:endParaRPr lang="pt-BR" sz="3600" dirty="0">
              <a:solidFill>
                <a:schemeClr val="bg1"/>
              </a:solidFill>
              <a:latin typeface="Aharoni" panose="02010803020104030203" pitchFamily="2" charset="-79"/>
              <a:ea typeface="Calibri" panose="020F0502020204030204" pitchFamily="34" charset="0"/>
              <a:cs typeface="Aharoni" panose="02010803020104030203" pitchFamily="2" charset="-79"/>
            </a:endParaRPr>
          </a:p>
          <a:p>
            <a:pPr algn="ctr">
              <a:lnSpc>
                <a:spcPct val="107000"/>
              </a:lnSpc>
            </a:pPr>
            <a:r>
              <a:rPr lang="pt-BR" sz="3600" dirty="0">
                <a:solidFill>
                  <a:schemeClr val="bg1"/>
                </a:solidFill>
                <a:latin typeface="Aharoni" panose="02010803020104030203" pitchFamily="2" charset="-79"/>
                <a:ea typeface="Calibri" panose="020F0502020204030204" pitchFamily="34" charset="0"/>
                <a:cs typeface="Aharoni" panose="02010803020104030203" pitchFamily="2" charset="-79"/>
              </a:rPr>
              <a:t>1ª Edição em Inglês: 1966</a:t>
            </a:r>
          </a:p>
          <a:p>
            <a:pPr algn="ctr">
              <a:lnSpc>
                <a:spcPct val="107000"/>
              </a:lnSpc>
            </a:pPr>
            <a:r>
              <a:rPr lang="pt-BR" sz="3600" dirty="0">
                <a:solidFill>
                  <a:schemeClr val="bg1"/>
                </a:solidFill>
                <a:latin typeface="Aharoni" panose="02010803020104030203" pitchFamily="2" charset="-79"/>
                <a:ea typeface="Calibri" panose="020F0502020204030204" pitchFamily="34" charset="0"/>
                <a:cs typeface="Aharoni" panose="02010803020104030203" pitchFamily="2" charset="-79"/>
              </a:rPr>
              <a:t>1ª Edição em Português: 1967</a:t>
            </a:r>
          </a:p>
        </p:txBody>
      </p:sp>
    </p:spTree>
    <p:extLst>
      <p:ext uri="{BB962C8B-B14F-4D97-AF65-F5344CB8AC3E}">
        <p14:creationId xmlns:p14="http://schemas.microsoft.com/office/powerpoint/2010/main" val="10252952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1564288" y="6541315"/>
            <a:ext cx="8740408" cy="312650"/>
          </a:xfrm>
          <a:prstGeom prst="rect">
            <a:avLst/>
          </a:prstGeom>
        </p:spPr>
        <p:txBody>
          <a:bodyPr wrap="square">
            <a:spAutoFit/>
          </a:bodyPr>
          <a:lstStyle/>
          <a:p>
            <a:pPr algn="ctr">
              <a:lnSpc>
                <a:spcPct val="107000"/>
              </a:lnSpc>
            </a:pPr>
            <a:r>
              <a:rPr lang="pt-BR" sz="1400" dirty="0">
                <a:solidFill>
                  <a:schemeClr val="bg1"/>
                </a:solidFill>
                <a:latin typeface="Calibri" panose="020F0502020204030204" pitchFamily="34" charset="0"/>
                <a:ea typeface="Calibri" panose="020F0502020204030204" pitchFamily="34" charset="0"/>
                <a:cs typeface="Times New Roman" panose="02020603050405020304" pitchFamily="18" charset="0"/>
              </a:rPr>
              <a:t>A Teologia do Evangelismo - C.E. </a:t>
            </a:r>
            <a:r>
              <a:rPr lang="pt-BR" sz="14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Autrey</a:t>
            </a:r>
            <a:r>
              <a:rPr lang="pt-BR" sz="1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 </a:t>
            </a:r>
            <a:r>
              <a:rPr lang="pt-BR" sz="1400" dirty="0" err="1" smtClean="0">
                <a:solidFill>
                  <a:schemeClr val="bg1"/>
                </a:solidFill>
                <a:latin typeface="Calibri" panose="020F0502020204030204" pitchFamily="34" charset="0"/>
                <a:ea typeface="Calibri" panose="020F0502020204030204" pitchFamily="34" charset="0"/>
                <a:cs typeface="Times New Roman" panose="02020603050405020304" pitchFamily="18" charset="0"/>
              </a:rPr>
              <a:t>Juerp</a:t>
            </a:r>
            <a:r>
              <a:rPr lang="pt-BR" sz="14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 p. 115 e 116 </a:t>
            </a:r>
            <a:endParaRPr lang="pt-BR"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tângulo 4"/>
          <p:cNvSpPr/>
          <p:nvPr/>
        </p:nvSpPr>
        <p:spPr>
          <a:xfrm>
            <a:off x="479376" y="1339307"/>
            <a:ext cx="11305256" cy="5114029"/>
          </a:xfrm>
          <a:prstGeom prst="rect">
            <a:avLst/>
          </a:prstGeom>
        </p:spPr>
        <p:txBody>
          <a:bodyPr wrap="square">
            <a:spAutoFit/>
          </a:bodyPr>
          <a:lstStyle/>
          <a:p>
            <a:pPr algn="ctr">
              <a:lnSpc>
                <a:spcPct val="107000"/>
              </a:lnSpc>
            </a:pPr>
            <a:r>
              <a:rPr lang="pt-BR" sz="4400" dirty="0">
                <a:solidFill>
                  <a:schemeClr val="bg1"/>
                </a:solidFill>
                <a:effectLst>
                  <a:outerShdw blurRad="38100" dist="38100" dir="2700000" algn="tl">
                    <a:srgbClr val="000000">
                      <a:alpha val="43137"/>
                    </a:srgbClr>
                  </a:outerShdw>
                </a:effectLst>
                <a:latin typeface="Aharoni" panose="02010803020104030203" pitchFamily="2" charset="-79"/>
                <a:ea typeface="Calibri" panose="020F0502020204030204" pitchFamily="34" charset="0"/>
                <a:cs typeface="Aharoni" panose="02010803020104030203" pitchFamily="2" charset="-79"/>
              </a:rPr>
              <a:t>“O Crescimento e a efetividade das Igrejas Urbanas e no centro das cidades, durante as próximas cinco décadas, hão de ser determinados por sua capacidade de evangelizar e desenvolver o povo que vive em apartamentos. A denominação que negligenciar esse desafio há de torna-se rural e desaparecerá</a:t>
            </a:r>
            <a:r>
              <a:rPr lang="pt-BR" sz="4400" dirty="0" smtClean="0">
                <a:solidFill>
                  <a:schemeClr val="bg1"/>
                </a:solidFill>
                <a:effectLst>
                  <a:outerShdw blurRad="38100" dist="38100" dir="2700000" algn="tl">
                    <a:srgbClr val="000000">
                      <a:alpha val="43137"/>
                    </a:srgbClr>
                  </a:outerShdw>
                </a:effectLst>
                <a:latin typeface="Aharoni" panose="02010803020104030203" pitchFamily="2" charset="-79"/>
                <a:ea typeface="Calibri" panose="020F0502020204030204" pitchFamily="34" charset="0"/>
                <a:cs typeface="Aharoni" panose="02010803020104030203" pitchFamily="2" charset="-79"/>
              </a:rPr>
              <a:t>.”</a:t>
            </a:r>
            <a:endParaRPr lang="pt-BR" sz="4400" dirty="0">
              <a:solidFill>
                <a:schemeClr val="bg1"/>
              </a:solidFill>
              <a:effectLst>
                <a:outerShdw blurRad="38100" dist="38100" dir="2700000" algn="tl">
                  <a:srgbClr val="000000">
                    <a:alpha val="43137"/>
                  </a:srgbClr>
                </a:outerShdw>
              </a:effectLst>
              <a:latin typeface="Aharoni" panose="02010803020104030203" pitchFamily="2" charset="-79"/>
              <a:ea typeface="Calibri" panose="020F0502020204030204" pitchFamily="34" charset="0"/>
              <a:cs typeface="Aharoni" panose="02010803020104030203" pitchFamily="2" charset="-79"/>
            </a:endParaRPr>
          </a:p>
        </p:txBody>
      </p:sp>
    </p:spTree>
    <p:extLst>
      <p:ext uri="{BB962C8B-B14F-4D97-AF65-F5344CB8AC3E}">
        <p14:creationId xmlns:p14="http://schemas.microsoft.com/office/powerpoint/2010/main" val="6898469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098" name="Picture 2" descr="http://www.sonhosestrategicos.com.br/wp-content/uploads/Solucao1200-740x4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560" y="1340768"/>
            <a:ext cx="7733747" cy="41804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 name="Imagem 2"/>
          <p:cNvPicPr>
            <a:picLocks noChangeAspect="1"/>
          </p:cNvPicPr>
          <p:nvPr/>
        </p:nvPicPr>
        <p:blipFill>
          <a:blip r:embed="rId5"/>
          <a:stretch>
            <a:fillRect/>
          </a:stretch>
        </p:blipFill>
        <p:spPr>
          <a:xfrm>
            <a:off x="2999656" y="2156815"/>
            <a:ext cx="2697106" cy="1080120"/>
          </a:xfrm>
          <a:prstGeom prst="rect">
            <a:avLst/>
          </a:prstGeom>
        </p:spPr>
      </p:pic>
      <p:sp>
        <p:nvSpPr>
          <p:cNvPr id="6" name="Retângulo 5"/>
          <p:cNvSpPr/>
          <p:nvPr/>
        </p:nvSpPr>
        <p:spPr>
          <a:xfrm>
            <a:off x="2411546" y="5643599"/>
            <a:ext cx="7181774" cy="830997"/>
          </a:xfrm>
          <a:prstGeom prst="rect">
            <a:avLst/>
          </a:prstGeom>
        </p:spPr>
        <p:txBody>
          <a:bodyPr wrap="none">
            <a:spAutoFit/>
          </a:bodyPr>
          <a:lstStyle/>
          <a:p>
            <a:r>
              <a:rPr lang="pt-BR" sz="4800" b="1" dirty="0" smtClean="0">
                <a:solidFill>
                  <a:srgbClr val="FF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É A SOLUÇÃO DE TUDO?</a:t>
            </a:r>
            <a:endParaRPr lang="pt-BR" sz="4800" dirty="0">
              <a:solidFill>
                <a:srgbClr val="FF0000"/>
              </a:solidFill>
            </a:endParaRPr>
          </a:p>
        </p:txBody>
      </p:sp>
      <p:pic>
        <p:nvPicPr>
          <p:cNvPr id="4100" name="Picture 4" descr="http://www.hackeandoavida.com/wp-content/uploads/2015/03/N%C3%A3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5559" y="1196752"/>
            <a:ext cx="7733747" cy="5182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9387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p:cTn id="7" dur="500" fill="hold"/>
                                        <p:tgtEl>
                                          <p:spTgt spid="4100"/>
                                        </p:tgtEl>
                                        <p:attrNameLst>
                                          <p:attrName>ppt_w</p:attrName>
                                        </p:attrNameLst>
                                      </p:cBhvr>
                                      <p:tavLst>
                                        <p:tav tm="0">
                                          <p:val>
                                            <p:fltVal val="0"/>
                                          </p:val>
                                        </p:tav>
                                        <p:tav tm="100000">
                                          <p:val>
                                            <p:strVal val="#ppt_w"/>
                                          </p:val>
                                        </p:tav>
                                      </p:tavLst>
                                    </p:anim>
                                    <p:anim calcmode="lin" valueType="num">
                                      <p:cBhvr>
                                        <p:cTn id="8" dur="500" fill="hold"/>
                                        <p:tgtEl>
                                          <p:spTgt spid="4100"/>
                                        </p:tgtEl>
                                        <p:attrNameLst>
                                          <p:attrName>ppt_h</p:attrName>
                                        </p:attrNameLst>
                                      </p:cBhvr>
                                      <p:tavLst>
                                        <p:tav tm="0">
                                          <p:val>
                                            <p:fltVal val="0"/>
                                          </p:val>
                                        </p:tav>
                                        <p:tav tm="100000">
                                          <p:val>
                                            <p:strVal val="#ppt_h"/>
                                          </p:val>
                                        </p:tav>
                                      </p:tavLst>
                                    </p:anim>
                                    <p:animEffect transition="in" filter="fade">
                                      <p:cBhvr>
                                        <p:cTn id="9"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CaixaDeTexto 9"/>
          <p:cNvSpPr txBox="1"/>
          <p:nvPr/>
        </p:nvSpPr>
        <p:spPr>
          <a:xfrm>
            <a:off x="623392" y="5229200"/>
            <a:ext cx="11221342" cy="769441"/>
          </a:xfrm>
          <a:prstGeom prst="rect">
            <a:avLst/>
          </a:prstGeom>
          <a:noFill/>
        </p:spPr>
        <p:txBody>
          <a:bodyPr wrap="none" rtlCol="0">
            <a:spAutoFit/>
          </a:bodyPr>
          <a:lstStyle/>
          <a:p>
            <a:r>
              <a:rPr lang="pt-BR" sz="4400" b="1" dirty="0" smtClean="0">
                <a:solidFill>
                  <a:srgbClr val="FFC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COMO EXPRESSAR OS PRINCÍPIOS HOJE?</a:t>
            </a:r>
            <a:endParaRPr lang="pt-BR" sz="4400" b="1" dirty="0">
              <a:solidFill>
                <a:srgbClr val="FFC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pic>
        <p:nvPicPr>
          <p:cNvPr id="4" name="Imagem 3"/>
          <p:cNvPicPr>
            <a:picLocks noChangeAspect="1"/>
          </p:cNvPicPr>
          <p:nvPr/>
        </p:nvPicPr>
        <p:blipFill>
          <a:blip r:embed="rId4"/>
          <a:stretch>
            <a:fillRect/>
          </a:stretch>
        </p:blipFill>
        <p:spPr>
          <a:xfrm>
            <a:off x="3946531" y="450571"/>
            <a:ext cx="4575064" cy="457506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459715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623392" y="1463329"/>
            <a:ext cx="7807513" cy="4764381"/>
          </a:xfrm>
          <a:prstGeom prst="rect">
            <a:avLst/>
          </a:prstGeom>
        </p:spPr>
        <p:txBody>
          <a:bodyPr wrap="square">
            <a:spAutoFit/>
          </a:bodyPr>
          <a:lstStyle/>
          <a:p>
            <a:pPr algn="ctr">
              <a:lnSpc>
                <a:spcPct val="115000"/>
              </a:lnSpc>
              <a:spcBef>
                <a:spcPts val="600"/>
              </a:spcBef>
              <a:spcAft>
                <a:spcPts val="600"/>
              </a:spcAft>
            </a:pPr>
            <a:r>
              <a:rPr lang="pt-BR" sz="4400" dirty="0">
                <a:solidFill>
                  <a:schemeClr val="bg1"/>
                </a:solidFill>
                <a:latin typeface="Aharoni" panose="02010803020104030203" pitchFamily="2" charset="-79"/>
                <a:ea typeface="Calibri" panose="020F0502020204030204" pitchFamily="34" charset="0"/>
                <a:cs typeface="Aharoni" panose="02010803020104030203" pitchFamily="2" charset="-79"/>
              </a:rPr>
              <a:t>Os PEQUENOS GRUPOS não vão resolver tudo. </a:t>
            </a:r>
            <a:r>
              <a:rPr lang="pt-BR" sz="4400" dirty="0" smtClean="0">
                <a:solidFill>
                  <a:schemeClr val="bg1"/>
                </a:solidFill>
                <a:latin typeface="Aharoni" panose="02010803020104030203" pitchFamily="2" charset="-79"/>
                <a:ea typeface="Calibri" panose="020F0502020204030204" pitchFamily="34" charset="0"/>
                <a:cs typeface="Aharoni" panose="02010803020104030203" pitchFamily="2" charset="-79"/>
              </a:rPr>
              <a:t>Mas </a:t>
            </a:r>
            <a:r>
              <a:rPr lang="pt-BR" sz="4400" dirty="0">
                <a:solidFill>
                  <a:schemeClr val="bg1"/>
                </a:solidFill>
                <a:latin typeface="Aharoni" panose="02010803020104030203" pitchFamily="2" charset="-79"/>
                <a:ea typeface="Calibri" panose="020F0502020204030204" pitchFamily="34" charset="0"/>
                <a:cs typeface="Aharoni" panose="02010803020104030203" pitchFamily="2" charset="-79"/>
              </a:rPr>
              <a:t>eles potencializarão o </a:t>
            </a:r>
            <a:r>
              <a:rPr lang="pt-BR" sz="4400" dirty="0">
                <a:solidFill>
                  <a:srgbClr val="FFC000"/>
                </a:solidFill>
                <a:latin typeface="Aharoni" panose="02010803020104030203" pitchFamily="2" charset="-79"/>
                <a:ea typeface="Calibri" panose="020F0502020204030204" pitchFamily="34" charset="0"/>
                <a:cs typeface="Aharoni" panose="02010803020104030203" pitchFamily="2" charset="-79"/>
              </a:rPr>
              <a:t>cuidado</a:t>
            </a:r>
            <a:r>
              <a:rPr lang="pt-BR" sz="4400" dirty="0">
                <a:solidFill>
                  <a:schemeClr val="bg1"/>
                </a:solidFill>
                <a:latin typeface="Aharoni" panose="02010803020104030203" pitchFamily="2" charset="-79"/>
                <a:ea typeface="Calibri" panose="020F0502020204030204" pitchFamily="34" charset="0"/>
                <a:cs typeface="Aharoni" panose="02010803020104030203" pitchFamily="2" charset="-79"/>
              </a:rPr>
              <a:t>, o </a:t>
            </a:r>
            <a:r>
              <a:rPr lang="pt-BR" sz="4400" dirty="0">
                <a:solidFill>
                  <a:srgbClr val="FFC000"/>
                </a:solidFill>
                <a:latin typeface="Aharoni" panose="02010803020104030203" pitchFamily="2" charset="-79"/>
                <a:ea typeface="Calibri" panose="020F0502020204030204" pitchFamily="34" charset="0"/>
                <a:cs typeface="Aharoni" panose="02010803020104030203" pitchFamily="2" charset="-79"/>
              </a:rPr>
              <a:t>serviço</a:t>
            </a:r>
            <a:r>
              <a:rPr lang="pt-BR" sz="4400" dirty="0">
                <a:solidFill>
                  <a:schemeClr val="bg1"/>
                </a:solidFill>
                <a:latin typeface="Aharoni" panose="02010803020104030203" pitchFamily="2" charset="-79"/>
                <a:ea typeface="Calibri" panose="020F0502020204030204" pitchFamily="34" charset="0"/>
                <a:cs typeface="Aharoni" panose="02010803020104030203" pitchFamily="2" charset="-79"/>
              </a:rPr>
              <a:t>, o </a:t>
            </a:r>
            <a:r>
              <a:rPr lang="pt-BR" sz="4400" dirty="0">
                <a:solidFill>
                  <a:srgbClr val="FFC000"/>
                </a:solidFill>
                <a:latin typeface="Aharoni" panose="02010803020104030203" pitchFamily="2" charset="-79"/>
                <a:ea typeface="Calibri" panose="020F0502020204030204" pitchFamily="34" charset="0"/>
                <a:cs typeface="Aharoni" panose="02010803020104030203" pitchFamily="2" charset="-79"/>
              </a:rPr>
              <a:t>discipulado</a:t>
            </a:r>
            <a:r>
              <a:rPr lang="pt-BR" sz="4400" dirty="0">
                <a:solidFill>
                  <a:schemeClr val="bg1"/>
                </a:solidFill>
                <a:latin typeface="Aharoni" panose="02010803020104030203" pitchFamily="2" charset="-79"/>
                <a:ea typeface="Calibri" panose="020F0502020204030204" pitchFamily="34" charset="0"/>
                <a:cs typeface="Aharoni" panose="02010803020104030203" pitchFamily="2" charset="-79"/>
              </a:rPr>
              <a:t>, a </a:t>
            </a:r>
            <a:r>
              <a:rPr lang="pt-BR" sz="4400" dirty="0">
                <a:solidFill>
                  <a:srgbClr val="FFC000"/>
                </a:solidFill>
                <a:latin typeface="Aharoni" panose="02010803020104030203" pitchFamily="2" charset="-79"/>
                <a:ea typeface="Calibri" panose="020F0502020204030204" pitchFamily="34" charset="0"/>
                <a:cs typeface="Aharoni" panose="02010803020104030203" pitchFamily="2" charset="-79"/>
              </a:rPr>
              <a:t>intercessão</a:t>
            </a:r>
            <a:r>
              <a:rPr lang="pt-BR" sz="4400" dirty="0">
                <a:solidFill>
                  <a:schemeClr val="bg1"/>
                </a:solidFill>
                <a:latin typeface="Aharoni" panose="02010803020104030203" pitchFamily="2" charset="-79"/>
                <a:ea typeface="Calibri" panose="020F0502020204030204" pitchFamily="34" charset="0"/>
                <a:cs typeface="Aharoni" panose="02010803020104030203" pitchFamily="2" charset="-79"/>
              </a:rPr>
              <a:t> e a </a:t>
            </a:r>
            <a:r>
              <a:rPr lang="pt-BR" sz="4400" dirty="0">
                <a:solidFill>
                  <a:srgbClr val="FFC000"/>
                </a:solidFill>
                <a:latin typeface="Aharoni" panose="02010803020104030203" pitchFamily="2" charset="-79"/>
                <a:ea typeface="Calibri" panose="020F0502020204030204" pitchFamily="34" charset="0"/>
                <a:cs typeface="Aharoni" panose="02010803020104030203" pitchFamily="2" charset="-79"/>
              </a:rPr>
              <a:t>multiplicação de discípulos </a:t>
            </a:r>
            <a:r>
              <a:rPr lang="pt-BR" sz="4400" dirty="0">
                <a:solidFill>
                  <a:schemeClr val="bg1"/>
                </a:solidFill>
                <a:latin typeface="Aharoni" panose="02010803020104030203" pitchFamily="2" charset="-79"/>
                <a:ea typeface="Calibri" panose="020F0502020204030204" pitchFamily="34" charset="0"/>
                <a:cs typeface="Aharoni" panose="02010803020104030203" pitchFamily="2" charset="-79"/>
              </a:rPr>
              <a:t>e </a:t>
            </a:r>
            <a:r>
              <a:rPr lang="pt-BR" sz="4400" dirty="0">
                <a:solidFill>
                  <a:srgbClr val="FFC000"/>
                </a:solidFill>
                <a:latin typeface="Aharoni" panose="02010803020104030203" pitchFamily="2" charset="-79"/>
                <a:ea typeface="Calibri" panose="020F0502020204030204" pitchFamily="34" charset="0"/>
                <a:cs typeface="Aharoni" panose="02010803020104030203" pitchFamily="2" charset="-79"/>
              </a:rPr>
              <a:t>igrejas</a:t>
            </a:r>
            <a:r>
              <a:rPr lang="pt-BR" sz="4400" dirty="0">
                <a:solidFill>
                  <a:schemeClr val="bg1"/>
                </a:solidFill>
                <a:latin typeface="Aharoni" panose="02010803020104030203" pitchFamily="2" charset="-79"/>
                <a:ea typeface="Calibri" panose="020F0502020204030204" pitchFamily="34" charset="0"/>
                <a:cs typeface="Aharoni" panose="02010803020104030203" pitchFamily="2" charset="-79"/>
              </a:rPr>
              <a:t>. </a:t>
            </a:r>
          </a:p>
        </p:txBody>
      </p:sp>
      <p:pic>
        <p:nvPicPr>
          <p:cNvPr id="3" name="Image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4192" y="1063433"/>
            <a:ext cx="4155363" cy="4717909"/>
          </a:xfrm>
          <a:prstGeom prst="rect">
            <a:avLst/>
          </a:prstGeom>
        </p:spPr>
      </p:pic>
    </p:spTree>
    <p:extLst>
      <p:ext uri="{BB962C8B-B14F-4D97-AF65-F5344CB8AC3E}">
        <p14:creationId xmlns:p14="http://schemas.microsoft.com/office/powerpoint/2010/main" val="652838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407368" y="2209028"/>
            <a:ext cx="7753350" cy="4038029"/>
          </a:xfrm>
          <a:prstGeom prst="rect">
            <a:avLst/>
          </a:prstGeom>
        </p:spPr>
        <p:txBody>
          <a:bodyPr wrap="square">
            <a:spAutoFit/>
          </a:bodyPr>
          <a:lstStyle/>
          <a:p>
            <a:pPr algn="ctr">
              <a:lnSpc>
                <a:spcPct val="115000"/>
              </a:lnSpc>
              <a:spcBef>
                <a:spcPts val="600"/>
              </a:spcBef>
              <a:spcAft>
                <a:spcPts val="600"/>
              </a:spcAft>
            </a:pPr>
            <a:r>
              <a:rPr lang="pt-BR" sz="3200" dirty="0">
                <a:solidFill>
                  <a:schemeClr val="bg1"/>
                </a:solidFill>
                <a:latin typeface="Aharoni" panose="02010803020104030203" pitchFamily="2" charset="-79"/>
                <a:ea typeface="Calibri" panose="020F0502020204030204" pitchFamily="34" charset="0"/>
                <a:cs typeface="Aharoni" panose="02010803020104030203" pitchFamily="2" charset="-79"/>
              </a:rPr>
              <a:t>São um ambiente estratégico para vivenciarmos o </a:t>
            </a:r>
            <a:r>
              <a:rPr lang="pt-BR" sz="3200" b="1" dirty="0">
                <a:solidFill>
                  <a:srgbClr val="FFC000"/>
                </a:solidFill>
                <a:latin typeface="Aharoni" panose="02010803020104030203" pitchFamily="2" charset="-79"/>
                <a:ea typeface="Calibri" panose="020F0502020204030204" pitchFamily="34" charset="0"/>
                <a:cs typeface="Aharoni" panose="02010803020104030203" pitchFamily="2" charset="-79"/>
              </a:rPr>
              <a:t>“UNS AOS OUTROS”. </a:t>
            </a:r>
            <a:r>
              <a:rPr lang="pt-BR" sz="3200" dirty="0">
                <a:solidFill>
                  <a:schemeClr val="bg1"/>
                </a:solidFill>
                <a:latin typeface="Aharoni" panose="02010803020104030203" pitchFamily="2" charset="-79"/>
                <a:ea typeface="Calibri" panose="020F0502020204030204" pitchFamily="34" charset="0"/>
                <a:cs typeface="Aharoni" panose="02010803020104030203" pitchFamily="2" charset="-79"/>
              </a:rPr>
              <a:t>A vida da Igreja em Jerusalém girava em torno dos </a:t>
            </a:r>
            <a:r>
              <a:rPr lang="pt-BR" sz="3200" dirty="0">
                <a:solidFill>
                  <a:srgbClr val="FFC000"/>
                </a:solidFill>
                <a:latin typeface="Aharoni" panose="02010803020104030203" pitchFamily="2" charset="-79"/>
                <a:ea typeface="Calibri" panose="020F0502020204030204" pitchFamily="34" charset="0"/>
                <a:cs typeface="Aharoni" panose="02010803020104030203" pitchFamily="2" charset="-79"/>
              </a:rPr>
              <a:t>RELACIONAMENTOS</a:t>
            </a:r>
            <a:r>
              <a:rPr lang="pt-BR" sz="3200" dirty="0">
                <a:solidFill>
                  <a:schemeClr val="bg1"/>
                </a:solidFill>
                <a:latin typeface="Aharoni" panose="02010803020104030203" pitchFamily="2" charset="-79"/>
                <a:ea typeface="Calibri" panose="020F0502020204030204" pitchFamily="34" charset="0"/>
                <a:cs typeface="Aharoni" panose="02010803020104030203" pitchFamily="2" charset="-79"/>
              </a:rPr>
              <a:t> e, sob a </a:t>
            </a:r>
            <a:r>
              <a:rPr lang="pt-BR" sz="3200" dirty="0">
                <a:solidFill>
                  <a:srgbClr val="FFC000"/>
                </a:solidFill>
                <a:latin typeface="Aharoni" panose="02010803020104030203" pitchFamily="2" charset="-79"/>
                <a:ea typeface="Calibri" panose="020F0502020204030204" pitchFamily="34" charset="0"/>
                <a:cs typeface="Aharoni" panose="02010803020104030203" pitchFamily="2" charset="-79"/>
              </a:rPr>
              <a:t>DIREÇÃO DO ESPÍRITO</a:t>
            </a:r>
            <a:r>
              <a:rPr lang="pt-BR" sz="3200" dirty="0">
                <a:solidFill>
                  <a:schemeClr val="bg1"/>
                </a:solidFill>
                <a:latin typeface="Aharoni" panose="02010803020104030203" pitchFamily="2" charset="-79"/>
                <a:ea typeface="Calibri" panose="020F0502020204030204" pitchFamily="34" charset="0"/>
                <a:cs typeface="Aharoni" panose="02010803020104030203" pitchFamily="2" charset="-79"/>
              </a:rPr>
              <a:t>, experimentaram um </a:t>
            </a:r>
            <a:r>
              <a:rPr lang="pt-BR" sz="3200" dirty="0">
                <a:solidFill>
                  <a:srgbClr val="FFC000"/>
                </a:solidFill>
                <a:latin typeface="Aharoni" panose="02010803020104030203" pitchFamily="2" charset="-79"/>
                <a:ea typeface="Calibri" panose="020F0502020204030204" pitchFamily="34" charset="0"/>
                <a:cs typeface="Aharoni" panose="02010803020104030203" pitchFamily="2" charset="-79"/>
              </a:rPr>
              <a:t>CRESCIMENTO EXPLOSIVO. </a:t>
            </a:r>
          </a:p>
        </p:txBody>
      </p:sp>
      <p:sp>
        <p:nvSpPr>
          <p:cNvPr id="2" name="Retângulo 1"/>
          <p:cNvSpPr/>
          <p:nvPr/>
        </p:nvSpPr>
        <p:spPr>
          <a:xfrm>
            <a:off x="1991544" y="1101032"/>
            <a:ext cx="8630889" cy="1107996"/>
          </a:xfrm>
          <a:prstGeom prst="rect">
            <a:avLst/>
          </a:prstGeom>
        </p:spPr>
        <p:txBody>
          <a:bodyPr wrap="none">
            <a:spAutoFit/>
          </a:bodyPr>
          <a:lstStyle/>
          <a:p>
            <a:r>
              <a:rPr lang="pt-BR" sz="6600" b="1" dirty="0">
                <a:solidFill>
                  <a:schemeClr val="bg1"/>
                </a:solidFill>
                <a:effectLst>
                  <a:outerShdw blurRad="38100" dist="38100" dir="2700000" algn="tl">
                    <a:srgbClr val="000000">
                      <a:alpha val="43137"/>
                    </a:srgbClr>
                  </a:outerShdw>
                </a:effectLst>
                <a:latin typeface="Aharoni" panose="02010803020104030203" pitchFamily="2" charset="-79"/>
                <a:ea typeface="Calibri" panose="020F0502020204030204" pitchFamily="34" charset="0"/>
                <a:cs typeface="Aharoni" panose="02010803020104030203" pitchFamily="2" charset="-79"/>
              </a:rPr>
              <a:t>PEQUENOS GRUPOS </a:t>
            </a:r>
            <a:endParaRPr lang="pt-BR" sz="6600"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pic>
        <p:nvPicPr>
          <p:cNvPr id="6" name="Imagem 5"/>
          <p:cNvPicPr>
            <a:picLocks noChangeAspect="1"/>
          </p:cNvPicPr>
          <p:nvPr/>
        </p:nvPicPr>
        <p:blipFill>
          <a:blip r:embed="rId4"/>
          <a:stretch>
            <a:fillRect/>
          </a:stretch>
        </p:blipFill>
        <p:spPr>
          <a:xfrm>
            <a:off x="8294626" y="2209029"/>
            <a:ext cx="3508344" cy="350834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46066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Imagem 1"/>
          <p:cNvPicPr>
            <a:picLocks noChangeAspect="1"/>
          </p:cNvPicPr>
          <p:nvPr/>
        </p:nvPicPr>
        <p:blipFill>
          <a:blip r:embed="rId4"/>
          <a:stretch>
            <a:fillRect/>
          </a:stretch>
        </p:blipFill>
        <p:spPr>
          <a:xfrm>
            <a:off x="3359696" y="332656"/>
            <a:ext cx="5341987" cy="5013176"/>
          </a:xfrm>
          <a:prstGeom prst="rect">
            <a:avLst/>
          </a:prstGeom>
        </p:spPr>
      </p:pic>
      <p:sp>
        <p:nvSpPr>
          <p:cNvPr id="3" name="CaixaDeTexto 2"/>
          <p:cNvSpPr txBox="1"/>
          <p:nvPr/>
        </p:nvSpPr>
        <p:spPr>
          <a:xfrm>
            <a:off x="2401330" y="5383684"/>
            <a:ext cx="7258718" cy="923330"/>
          </a:xfrm>
          <a:prstGeom prst="rect">
            <a:avLst/>
          </a:prstGeom>
          <a:noFill/>
        </p:spPr>
        <p:txBody>
          <a:bodyPr wrap="none" rtlCol="0">
            <a:spAutoFit/>
          </a:bodyPr>
          <a:lstStyle/>
          <a:p>
            <a:r>
              <a:rPr lang="pt-BR" sz="5400" b="1"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TEMPO DE RECORDAR</a:t>
            </a:r>
            <a:endParaRPr lang="pt-BR" sz="5400"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4421322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CaixaDeTexto 5"/>
          <p:cNvSpPr txBox="1"/>
          <p:nvPr/>
        </p:nvSpPr>
        <p:spPr>
          <a:xfrm>
            <a:off x="2571730" y="5058320"/>
            <a:ext cx="1592103" cy="584775"/>
          </a:xfrm>
          <a:prstGeom prst="rect">
            <a:avLst/>
          </a:prstGeom>
          <a:noFill/>
        </p:spPr>
        <p:txBody>
          <a:bodyPr wrap="none" rtlCol="0">
            <a:spAutoFit/>
          </a:bodyPr>
          <a:lstStyle/>
          <a:p>
            <a:r>
              <a:rPr lang="pt-BR" sz="3200" b="1" dirty="0">
                <a:solidFill>
                  <a:schemeClr val="bg1"/>
                </a:solidFill>
                <a:latin typeface="Aharoni" panose="02010803020104030203" pitchFamily="2" charset="-79"/>
                <a:cs typeface="Aharoni" panose="02010803020104030203" pitchFamily="2" charset="-79"/>
              </a:rPr>
              <a:t>Templo</a:t>
            </a:r>
          </a:p>
        </p:txBody>
      </p:sp>
      <p:sp>
        <p:nvSpPr>
          <p:cNvPr id="8" name="CaixaDeTexto 7"/>
          <p:cNvSpPr txBox="1"/>
          <p:nvPr/>
        </p:nvSpPr>
        <p:spPr>
          <a:xfrm>
            <a:off x="7894056" y="5017719"/>
            <a:ext cx="2879314" cy="584775"/>
          </a:xfrm>
          <a:prstGeom prst="rect">
            <a:avLst/>
          </a:prstGeom>
          <a:noFill/>
        </p:spPr>
        <p:txBody>
          <a:bodyPr wrap="none" rtlCol="0">
            <a:spAutoFit/>
          </a:bodyPr>
          <a:lstStyle/>
          <a:p>
            <a:r>
              <a:rPr lang="pt-BR" sz="3200" b="1" dirty="0">
                <a:solidFill>
                  <a:schemeClr val="bg1"/>
                </a:solidFill>
                <a:latin typeface="Aharoni" panose="02010803020104030203" pitchFamily="2" charset="-79"/>
                <a:cs typeface="Aharoni" panose="02010803020104030203" pitchFamily="2" charset="-79"/>
              </a:rPr>
              <a:t>Casa em Casa</a:t>
            </a:r>
          </a:p>
        </p:txBody>
      </p:sp>
      <p:sp>
        <p:nvSpPr>
          <p:cNvPr id="7" name="CaixaDeTexto 6"/>
          <p:cNvSpPr txBox="1"/>
          <p:nvPr/>
        </p:nvSpPr>
        <p:spPr>
          <a:xfrm>
            <a:off x="3078670" y="1102405"/>
            <a:ext cx="6394699" cy="1446550"/>
          </a:xfrm>
          <a:prstGeom prst="rect">
            <a:avLst/>
          </a:prstGeom>
          <a:noFill/>
        </p:spPr>
        <p:txBody>
          <a:bodyPr wrap="none" rtlCol="0">
            <a:spAutoFit/>
          </a:bodyPr>
          <a:lstStyle/>
          <a:p>
            <a:r>
              <a:rPr lang="pt-BR" sz="8800" b="1"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EQUILÍBRIO</a:t>
            </a:r>
            <a:endParaRPr lang="pt-BR" sz="8800"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4" name="Triângulo isósceles 3"/>
          <p:cNvSpPr/>
          <p:nvPr/>
        </p:nvSpPr>
        <p:spPr>
          <a:xfrm>
            <a:off x="4925420" y="5013176"/>
            <a:ext cx="2605447" cy="1339742"/>
          </a:xfrm>
          <a:prstGeom prst="triangl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pt-BR"/>
          </a:p>
        </p:txBody>
      </p:sp>
      <p:cxnSp>
        <p:nvCxnSpPr>
          <p:cNvPr id="9" name="Conector reto 8"/>
          <p:cNvCxnSpPr/>
          <p:nvPr/>
        </p:nvCxnSpPr>
        <p:spPr>
          <a:xfrm>
            <a:off x="1415480" y="5013176"/>
            <a:ext cx="9721080" cy="0"/>
          </a:xfrm>
          <a:prstGeom prst="line">
            <a:avLst/>
          </a:prstGeom>
        </p:spPr>
        <p:style>
          <a:lnRef idx="3">
            <a:schemeClr val="accent6"/>
          </a:lnRef>
          <a:fillRef idx="0">
            <a:schemeClr val="accent6"/>
          </a:fillRef>
          <a:effectRef idx="2">
            <a:schemeClr val="accent6"/>
          </a:effectRef>
          <a:fontRef idx="minor">
            <a:schemeClr val="tx1"/>
          </a:fontRef>
        </p:style>
      </p:cxnSp>
      <p:pic>
        <p:nvPicPr>
          <p:cNvPr id="10" name="Imagem 9"/>
          <p:cNvPicPr>
            <a:picLocks noChangeAspect="1"/>
          </p:cNvPicPr>
          <p:nvPr/>
        </p:nvPicPr>
        <p:blipFill>
          <a:blip r:embed="rId4"/>
          <a:stretch>
            <a:fillRect/>
          </a:stretch>
        </p:blipFill>
        <p:spPr>
          <a:xfrm>
            <a:off x="2094340" y="2442146"/>
            <a:ext cx="2546882" cy="2496780"/>
          </a:xfrm>
          <a:prstGeom prst="rect">
            <a:avLst/>
          </a:prstGeom>
        </p:spPr>
      </p:pic>
      <p:pic>
        <p:nvPicPr>
          <p:cNvPr id="13" name="Imagem 12"/>
          <p:cNvPicPr>
            <a:picLocks noChangeAspect="1"/>
          </p:cNvPicPr>
          <p:nvPr/>
        </p:nvPicPr>
        <p:blipFill>
          <a:blip r:embed="rId5"/>
          <a:stretch>
            <a:fillRect/>
          </a:stretch>
        </p:blipFill>
        <p:spPr>
          <a:xfrm>
            <a:off x="6666016" y="3400827"/>
            <a:ext cx="1602572" cy="1495568"/>
          </a:xfrm>
          <a:prstGeom prst="rect">
            <a:avLst/>
          </a:prstGeom>
        </p:spPr>
      </p:pic>
      <p:pic>
        <p:nvPicPr>
          <p:cNvPr id="15" name="Imagem 14"/>
          <p:cNvPicPr>
            <a:picLocks noChangeAspect="1"/>
          </p:cNvPicPr>
          <p:nvPr/>
        </p:nvPicPr>
        <p:blipFill>
          <a:blip r:embed="rId5"/>
          <a:stretch>
            <a:fillRect/>
          </a:stretch>
        </p:blipFill>
        <p:spPr>
          <a:xfrm>
            <a:off x="8214745" y="3396285"/>
            <a:ext cx="1602572" cy="1495568"/>
          </a:xfrm>
          <a:prstGeom prst="rect">
            <a:avLst/>
          </a:prstGeom>
        </p:spPr>
      </p:pic>
      <p:pic>
        <p:nvPicPr>
          <p:cNvPr id="16" name="Imagem 15"/>
          <p:cNvPicPr>
            <a:picLocks noChangeAspect="1"/>
          </p:cNvPicPr>
          <p:nvPr/>
        </p:nvPicPr>
        <p:blipFill>
          <a:blip r:embed="rId5"/>
          <a:stretch>
            <a:fillRect/>
          </a:stretch>
        </p:blipFill>
        <p:spPr>
          <a:xfrm>
            <a:off x="9750012" y="3396285"/>
            <a:ext cx="1602572" cy="1495568"/>
          </a:xfrm>
          <a:prstGeom prst="rect">
            <a:avLst/>
          </a:prstGeom>
        </p:spPr>
      </p:pic>
    </p:spTree>
    <p:extLst>
      <p:ext uri="{BB962C8B-B14F-4D97-AF65-F5344CB8AC3E}">
        <p14:creationId xmlns:p14="http://schemas.microsoft.com/office/powerpoint/2010/main" val="598038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tângulo 6"/>
          <p:cNvSpPr/>
          <p:nvPr/>
        </p:nvSpPr>
        <p:spPr>
          <a:xfrm>
            <a:off x="407368" y="2564904"/>
            <a:ext cx="8496944" cy="3416320"/>
          </a:xfrm>
          <a:prstGeom prst="rect">
            <a:avLst/>
          </a:prstGeom>
        </p:spPr>
        <p:txBody>
          <a:bodyPr wrap="square">
            <a:spAutoFit/>
          </a:bodyPr>
          <a:lstStyle/>
          <a:p>
            <a:pPr marR="38100" indent="179705" algn="ctr">
              <a:spcAft>
                <a:spcPts val="1135"/>
              </a:spcAft>
            </a:pPr>
            <a:r>
              <a:rPr lang="pt-BR" sz="3600" b="1" dirty="0">
                <a:solidFill>
                  <a:schemeClr val="bg1"/>
                </a:solidFill>
                <a:latin typeface="Aharoni" panose="02010803020104030203" pitchFamily="2" charset="-79"/>
                <a:ea typeface="Tahoma" panose="020B0604030504040204" pitchFamily="34" charset="0"/>
                <a:cs typeface="Aharoni" panose="02010803020104030203" pitchFamily="2" charset="-79"/>
              </a:rPr>
              <a:t>Um </a:t>
            </a:r>
            <a:r>
              <a:rPr lang="pt-BR" sz="3600" b="1" dirty="0">
                <a:solidFill>
                  <a:srgbClr val="FFC000"/>
                </a:solidFill>
                <a:latin typeface="Aharoni" panose="02010803020104030203" pitchFamily="2" charset="-79"/>
                <a:ea typeface="Tahoma" panose="020B0604030504040204" pitchFamily="34" charset="0"/>
                <a:cs typeface="Aharoni" panose="02010803020104030203" pitchFamily="2" charset="-79"/>
              </a:rPr>
              <a:t>PEQUENO GRUPO </a:t>
            </a:r>
            <a:r>
              <a:rPr lang="pt-BR" sz="3600" b="1" dirty="0">
                <a:solidFill>
                  <a:schemeClr val="bg1"/>
                </a:solidFill>
                <a:latin typeface="Aharoni" panose="02010803020104030203" pitchFamily="2" charset="-79"/>
                <a:ea typeface="Tahoma" panose="020B0604030504040204" pitchFamily="34" charset="0"/>
                <a:cs typeface="Aharoni" panose="02010803020104030203" pitchFamily="2" charset="-79"/>
              </a:rPr>
              <a:t>de </a:t>
            </a:r>
            <a:r>
              <a:rPr lang="pt-BR" sz="3600" b="1" dirty="0" smtClean="0">
                <a:solidFill>
                  <a:schemeClr val="bg1"/>
                </a:solidFill>
                <a:latin typeface="Aharoni" panose="02010803020104030203" pitchFamily="2" charset="-79"/>
                <a:ea typeface="Tahoma" panose="020B0604030504040204" pitchFamily="34" charset="0"/>
                <a:cs typeface="Aharoni" panose="02010803020104030203" pitchFamily="2" charset="-79"/>
              </a:rPr>
              <a:t>pessoas que </a:t>
            </a:r>
            <a:r>
              <a:rPr lang="pt-BR" sz="3600" b="1" dirty="0">
                <a:solidFill>
                  <a:schemeClr val="bg1"/>
                </a:solidFill>
                <a:latin typeface="Aharoni" panose="02010803020104030203" pitchFamily="2" charset="-79"/>
                <a:ea typeface="Tahoma" panose="020B0604030504040204" pitchFamily="34" charset="0"/>
                <a:cs typeface="Aharoni" panose="02010803020104030203" pitchFamily="2" charset="-79"/>
              </a:rPr>
              <a:t>se reúne regularmente </a:t>
            </a:r>
            <a:r>
              <a:rPr lang="pt-BR" sz="3600" b="1" dirty="0" smtClean="0">
                <a:solidFill>
                  <a:schemeClr val="bg1"/>
                </a:solidFill>
                <a:latin typeface="Aharoni" panose="02010803020104030203" pitchFamily="2" charset="-79"/>
                <a:ea typeface="Tahoma" panose="020B0604030504040204" pitchFamily="34" charset="0"/>
                <a:cs typeface="Aharoni" panose="02010803020104030203" pitchFamily="2" charset="-79"/>
              </a:rPr>
              <a:t>para </a:t>
            </a:r>
            <a:r>
              <a:rPr lang="pt-BR" sz="3600" b="1" dirty="0" smtClean="0">
                <a:solidFill>
                  <a:srgbClr val="FFC000"/>
                </a:solidFill>
                <a:latin typeface="Aharoni" panose="02010803020104030203" pitchFamily="2" charset="-79"/>
                <a:ea typeface="Tahoma" panose="020B0604030504040204" pitchFamily="34" charset="0"/>
                <a:cs typeface="Aharoni" panose="02010803020104030203" pitchFamily="2" charset="-79"/>
              </a:rPr>
              <a:t>GLORIFICAR </a:t>
            </a:r>
            <a:r>
              <a:rPr lang="pt-BR" sz="3600" b="1" dirty="0">
                <a:solidFill>
                  <a:srgbClr val="FFC000"/>
                </a:solidFill>
                <a:latin typeface="Aharoni" panose="02010803020104030203" pitchFamily="2" charset="-79"/>
                <a:ea typeface="Tahoma" panose="020B0604030504040204" pitchFamily="34" charset="0"/>
                <a:cs typeface="Aharoni" panose="02010803020104030203" pitchFamily="2" charset="-79"/>
              </a:rPr>
              <a:t>A </a:t>
            </a:r>
            <a:r>
              <a:rPr lang="pt-BR" sz="3600" b="1" dirty="0" smtClean="0">
                <a:solidFill>
                  <a:srgbClr val="FFC000"/>
                </a:solidFill>
                <a:latin typeface="Aharoni" panose="02010803020104030203" pitchFamily="2" charset="-79"/>
                <a:ea typeface="Tahoma" panose="020B0604030504040204" pitchFamily="34" charset="0"/>
                <a:cs typeface="Aharoni" panose="02010803020104030203" pitchFamily="2" charset="-79"/>
              </a:rPr>
              <a:t>DEUS </a:t>
            </a:r>
            <a:r>
              <a:rPr lang="pt-BR" sz="3600" b="1" dirty="0" smtClean="0">
                <a:solidFill>
                  <a:schemeClr val="bg1"/>
                </a:solidFill>
                <a:latin typeface="Aharoni" panose="02010803020104030203" pitchFamily="2" charset="-79"/>
                <a:ea typeface="Tahoma" panose="020B0604030504040204" pitchFamily="34" charset="0"/>
                <a:cs typeface="Aharoni" panose="02010803020104030203" pitchFamily="2" charset="-79"/>
              </a:rPr>
              <a:t>por </a:t>
            </a:r>
            <a:r>
              <a:rPr lang="pt-BR" sz="3600" b="1" dirty="0">
                <a:solidFill>
                  <a:schemeClr val="bg1"/>
                </a:solidFill>
                <a:latin typeface="Aharoni" panose="02010803020104030203" pitchFamily="2" charset="-79"/>
                <a:ea typeface="Tahoma" panose="020B0604030504040204" pitchFamily="34" charset="0"/>
                <a:cs typeface="Aharoni" panose="02010803020104030203" pitchFamily="2" charset="-79"/>
              </a:rPr>
              <a:t>meio do fortalecimento de </a:t>
            </a:r>
            <a:r>
              <a:rPr lang="pt-BR" sz="3600" b="1" dirty="0">
                <a:solidFill>
                  <a:srgbClr val="FFC000"/>
                </a:solidFill>
                <a:latin typeface="Aharoni" panose="02010803020104030203" pitchFamily="2" charset="-79"/>
                <a:ea typeface="Tahoma" panose="020B0604030504040204" pitchFamily="34" charset="0"/>
                <a:cs typeface="Aharoni" panose="02010803020104030203" pitchFamily="2" charset="-79"/>
              </a:rPr>
              <a:t>RELACIONAMENTOS </a:t>
            </a:r>
            <a:r>
              <a:rPr lang="pt-BR" sz="3600" b="1" dirty="0" smtClean="0">
                <a:solidFill>
                  <a:srgbClr val="FFC000"/>
                </a:solidFill>
                <a:latin typeface="Aharoni" panose="02010803020104030203" pitchFamily="2" charset="-79"/>
                <a:ea typeface="Tahoma" panose="020B0604030504040204" pitchFamily="34" charset="0"/>
                <a:cs typeface="Aharoni" panose="02010803020104030203" pitchFamily="2" charset="-79"/>
              </a:rPr>
              <a:t>DISCIPULADORES e</a:t>
            </a:r>
            <a:r>
              <a:rPr lang="pt-BR" sz="3600" b="1" dirty="0" smtClean="0">
                <a:solidFill>
                  <a:schemeClr val="bg1"/>
                </a:solidFill>
                <a:latin typeface="Aharoni" panose="02010803020104030203" pitchFamily="2" charset="-79"/>
                <a:ea typeface="Tahoma" panose="020B0604030504040204" pitchFamily="34" charset="0"/>
                <a:cs typeface="Aharoni" panose="02010803020104030203" pitchFamily="2" charset="-79"/>
              </a:rPr>
              <a:t> </a:t>
            </a:r>
            <a:r>
              <a:rPr lang="pt-BR" sz="3600" b="1" dirty="0">
                <a:solidFill>
                  <a:schemeClr val="bg1"/>
                </a:solidFill>
                <a:latin typeface="Aharoni" panose="02010803020104030203" pitchFamily="2" charset="-79"/>
                <a:ea typeface="Tahoma" panose="020B0604030504040204" pitchFamily="34" charset="0"/>
                <a:cs typeface="Aharoni" panose="02010803020104030203" pitchFamily="2" charset="-79"/>
              </a:rPr>
              <a:t>da </a:t>
            </a:r>
            <a:r>
              <a:rPr lang="pt-BR" sz="3600" b="1" dirty="0">
                <a:solidFill>
                  <a:srgbClr val="FFC000"/>
                </a:solidFill>
                <a:latin typeface="Aharoni" panose="02010803020104030203" pitchFamily="2" charset="-79"/>
                <a:ea typeface="Tahoma" panose="020B0604030504040204" pitchFamily="34" charset="0"/>
                <a:cs typeface="Aharoni" panose="02010803020104030203" pitchFamily="2" charset="-79"/>
              </a:rPr>
              <a:t>MULTIPLICAÇÃO DE DISCÍPULOS</a:t>
            </a:r>
            <a:endParaRPr lang="pt-BR" sz="3600" dirty="0">
              <a:solidFill>
                <a:srgbClr val="FFC000"/>
              </a:solidFill>
              <a:latin typeface="Aharoni" panose="02010803020104030203" pitchFamily="2" charset="-79"/>
              <a:ea typeface="Tahoma" panose="020B0604030504040204" pitchFamily="34" charset="0"/>
              <a:cs typeface="Aharoni" panose="02010803020104030203" pitchFamily="2" charset="-79"/>
            </a:endParaRPr>
          </a:p>
        </p:txBody>
      </p:sp>
      <p:sp>
        <p:nvSpPr>
          <p:cNvPr id="2" name="Retângulo 1"/>
          <p:cNvSpPr/>
          <p:nvPr/>
        </p:nvSpPr>
        <p:spPr>
          <a:xfrm>
            <a:off x="2567608" y="1268760"/>
            <a:ext cx="7667484" cy="1107996"/>
          </a:xfrm>
          <a:prstGeom prst="rect">
            <a:avLst/>
          </a:prstGeom>
        </p:spPr>
        <p:txBody>
          <a:bodyPr wrap="none">
            <a:spAutoFit/>
          </a:bodyPr>
          <a:lstStyle/>
          <a:p>
            <a:r>
              <a:rPr lang="pt-BR" sz="6600" b="1" dirty="0" smtClean="0">
                <a:solidFill>
                  <a:schemeClr val="bg1"/>
                </a:solidFill>
                <a:latin typeface="Aharoni" panose="02010803020104030203" pitchFamily="2" charset="-79"/>
                <a:ea typeface="Tahoma" panose="020B0604030504040204" pitchFamily="34" charset="0"/>
                <a:cs typeface="Aharoni" panose="02010803020104030203" pitchFamily="2" charset="-79"/>
              </a:rPr>
              <a:t>O QUE É UM PGM?</a:t>
            </a:r>
            <a:endParaRPr lang="pt-BR" sz="6600" dirty="0">
              <a:solidFill>
                <a:schemeClr val="bg1"/>
              </a:solidFill>
            </a:endParaRPr>
          </a:p>
        </p:txBody>
      </p:sp>
      <p:pic>
        <p:nvPicPr>
          <p:cNvPr id="9" name="Imagem 8"/>
          <p:cNvPicPr>
            <a:picLocks noChangeAspect="1"/>
          </p:cNvPicPr>
          <p:nvPr/>
        </p:nvPicPr>
        <p:blipFill>
          <a:blip r:embed="rId4"/>
          <a:stretch>
            <a:fillRect/>
          </a:stretch>
        </p:blipFill>
        <p:spPr>
          <a:xfrm>
            <a:off x="8832304" y="2746707"/>
            <a:ext cx="2970665" cy="2970665"/>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8981200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tângulo 7"/>
          <p:cNvSpPr/>
          <p:nvPr/>
        </p:nvSpPr>
        <p:spPr>
          <a:xfrm>
            <a:off x="1847528" y="1124744"/>
            <a:ext cx="8973932" cy="1107996"/>
          </a:xfrm>
          <a:prstGeom prst="rect">
            <a:avLst/>
          </a:prstGeom>
        </p:spPr>
        <p:txBody>
          <a:bodyPr wrap="none">
            <a:spAutoFit/>
          </a:bodyPr>
          <a:lstStyle/>
          <a:p>
            <a:r>
              <a:rPr lang="pt-BR" sz="6600" b="1" dirty="0" smtClean="0">
                <a:solidFill>
                  <a:schemeClr val="bg1"/>
                </a:solidFill>
                <a:effectLst>
                  <a:outerShdw blurRad="38100" dist="38100" dir="2700000" algn="tl">
                    <a:srgbClr val="000000">
                      <a:alpha val="43137"/>
                    </a:srgbClr>
                  </a:outerShdw>
                </a:effectLst>
                <a:latin typeface="Aharoni" panose="02010803020104030203" pitchFamily="2" charset="-79"/>
                <a:ea typeface="Tahoma" panose="020B0604030504040204" pitchFamily="34" charset="0"/>
                <a:cs typeface="Aharoni" panose="02010803020104030203" pitchFamily="2" charset="-79"/>
              </a:rPr>
              <a:t>O PGM e os Princípios</a:t>
            </a:r>
            <a:endParaRPr lang="pt-BR" sz="6600" dirty="0">
              <a:solidFill>
                <a:schemeClr val="bg1"/>
              </a:solidFill>
              <a:effectLst>
                <a:outerShdw blurRad="38100" dist="38100" dir="2700000" algn="tl">
                  <a:srgbClr val="000000">
                    <a:alpha val="43137"/>
                  </a:srgbClr>
                </a:outerShdw>
              </a:effectLst>
            </a:endParaRPr>
          </a:p>
        </p:txBody>
      </p:sp>
      <p:sp>
        <p:nvSpPr>
          <p:cNvPr id="9" name="Retângulo 8"/>
          <p:cNvSpPr/>
          <p:nvPr/>
        </p:nvSpPr>
        <p:spPr>
          <a:xfrm>
            <a:off x="479376" y="2189208"/>
            <a:ext cx="8496944" cy="4042132"/>
          </a:xfrm>
          <a:prstGeom prst="rect">
            <a:avLst/>
          </a:prstGeom>
        </p:spPr>
        <p:txBody>
          <a:bodyPr wrap="square">
            <a:spAutoFit/>
          </a:bodyPr>
          <a:lstStyle/>
          <a:p>
            <a:pPr marL="571500" marR="38100" indent="-571500">
              <a:spcAft>
                <a:spcPts val="1135"/>
              </a:spcAft>
              <a:buFont typeface="Wingdings" panose="05000000000000000000" pitchFamily="2" charset="2"/>
              <a:buChar char="ü"/>
            </a:pPr>
            <a:r>
              <a:rPr lang="pt-BR" sz="4400" b="1" dirty="0" smtClean="0">
                <a:solidFill>
                  <a:schemeClr val="bg1"/>
                </a:solidFill>
                <a:effectLst>
                  <a:outerShdw blurRad="38100" dist="38100" dir="2700000" algn="tl">
                    <a:srgbClr val="000000">
                      <a:alpha val="43137"/>
                    </a:srgbClr>
                  </a:outerShdw>
                </a:effectLst>
                <a:latin typeface="Aharoni" panose="02010803020104030203" pitchFamily="2" charset="-79"/>
                <a:ea typeface="Tahoma" panose="020B0604030504040204" pitchFamily="34" charset="0"/>
                <a:cs typeface="Aharoni" panose="02010803020104030203" pitchFamily="2" charset="-79"/>
              </a:rPr>
              <a:t>Oração</a:t>
            </a:r>
          </a:p>
          <a:p>
            <a:pPr marL="571500" marR="38100" indent="-571500">
              <a:spcAft>
                <a:spcPts val="1135"/>
              </a:spcAft>
              <a:buFont typeface="Wingdings" panose="05000000000000000000" pitchFamily="2" charset="2"/>
              <a:buChar char="ü"/>
            </a:pPr>
            <a:r>
              <a:rPr lang="pt-BR" sz="4400" b="1" dirty="0" smtClean="0">
                <a:solidFill>
                  <a:schemeClr val="bg1"/>
                </a:solidFill>
                <a:effectLst>
                  <a:outerShdw blurRad="38100" dist="38100" dir="2700000" algn="tl">
                    <a:srgbClr val="000000">
                      <a:alpha val="43137"/>
                    </a:srgbClr>
                  </a:outerShdw>
                </a:effectLst>
                <a:latin typeface="Aharoni" panose="02010803020104030203" pitchFamily="2" charset="-79"/>
                <a:ea typeface="Tahoma" panose="020B0604030504040204" pitchFamily="34" charset="0"/>
                <a:cs typeface="Aharoni" panose="02010803020104030203" pitchFamily="2" charset="-79"/>
              </a:rPr>
              <a:t>Evangelização Discipuladora</a:t>
            </a:r>
          </a:p>
          <a:p>
            <a:pPr marL="571500" marR="38100" indent="-571500">
              <a:spcAft>
                <a:spcPts val="1135"/>
              </a:spcAft>
              <a:buFont typeface="Wingdings" panose="05000000000000000000" pitchFamily="2" charset="2"/>
              <a:buChar char="ü"/>
            </a:pPr>
            <a:r>
              <a:rPr lang="pt-BR" sz="4400" b="1" dirty="0" smtClean="0">
                <a:solidFill>
                  <a:schemeClr val="bg1"/>
                </a:solidFill>
                <a:effectLst>
                  <a:outerShdw blurRad="38100" dist="38100" dir="2700000" algn="tl">
                    <a:srgbClr val="000000">
                      <a:alpha val="43137"/>
                    </a:srgbClr>
                  </a:outerShdw>
                </a:effectLst>
                <a:latin typeface="Aharoni" panose="02010803020104030203" pitchFamily="2" charset="-79"/>
                <a:ea typeface="Tahoma" panose="020B0604030504040204" pitchFamily="34" charset="0"/>
                <a:cs typeface="Aharoni" panose="02010803020104030203" pitchFamily="2" charset="-79"/>
              </a:rPr>
              <a:t>Plantação de Igreja</a:t>
            </a:r>
          </a:p>
          <a:p>
            <a:pPr marL="571500" marR="38100" indent="-571500">
              <a:spcAft>
                <a:spcPts val="1135"/>
              </a:spcAft>
              <a:buFont typeface="Wingdings" panose="05000000000000000000" pitchFamily="2" charset="2"/>
              <a:buChar char="ü"/>
            </a:pPr>
            <a:r>
              <a:rPr lang="pt-BR" sz="4400" b="1" dirty="0" smtClean="0">
                <a:solidFill>
                  <a:schemeClr val="bg1"/>
                </a:solidFill>
                <a:effectLst>
                  <a:outerShdw blurRad="38100" dist="38100" dir="2700000" algn="tl">
                    <a:srgbClr val="000000">
                      <a:alpha val="43137"/>
                    </a:srgbClr>
                  </a:outerShdw>
                </a:effectLst>
                <a:latin typeface="Aharoni" panose="02010803020104030203" pitchFamily="2" charset="-79"/>
                <a:ea typeface="Tahoma" panose="020B0604030504040204" pitchFamily="34" charset="0"/>
                <a:cs typeface="Aharoni" panose="02010803020104030203" pitchFamily="2" charset="-79"/>
              </a:rPr>
              <a:t>Formação de Líderes</a:t>
            </a:r>
          </a:p>
          <a:p>
            <a:pPr marL="571500" marR="38100" indent="-571500">
              <a:spcAft>
                <a:spcPts val="1135"/>
              </a:spcAft>
              <a:buFont typeface="Wingdings" panose="05000000000000000000" pitchFamily="2" charset="2"/>
              <a:buChar char="ü"/>
            </a:pPr>
            <a:r>
              <a:rPr lang="pt-BR" sz="4400" b="1" dirty="0" smtClean="0">
                <a:solidFill>
                  <a:schemeClr val="bg1"/>
                </a:solidFill>
                <a:effectLst>
                  <a:outerShdw blurRad="38100" dist="38100" dir="2700000" algn="tl">
                    <a:srgbClr val="000000">
                      <a:alpha val="43137"/>
                    </a:srgbClr>
                  </a:outerShdw>
                </a:effectLst>
                <a:latin typeface="Aharoni" panose="02010803020104030203" pitchFamily="2" charset="-79"/>
                <a:ea typeface="Tahoma" panose="020B0604030504040204" pitchFamily="34" charset="0"/>
                <a:cs typeface="Aharoni" panose="02010803020104030203" pitchFamily="2" charset="-79"/>
              </a:rPr>
              <a:t>Compaixão e Graça</a:t>
            </a:r>
            <a:endParaRPr lang="pt-BR" sz="4400" dirty="0">
              <a:solidFill>
                <a:srgbClr val="FFC000"/>
              </a:solidFill>
              <a:effectLst>
                <a:outerShdw blurRad="38100" dist="38100" dir="2700000" algn="tl">
                  <a:srgbClr val="000000">
                    <a:alpha val="43137"/>
                  </a:srgbClr>
                </a:outerShdw>
              </a:effectLst>
              <a:latin typeface="Aharoni" panose="02010803020104030203" pitchFamily="2" charset="-79"/>
              <a:ea typeface="Tahoma" panose="020B0604030504040204" pitchFamily="34" charset="0"/>
              <a:cs typeface="Aharoni" panose="02010803020104030203" pitchFamily="2" charset="-79"/>
            </a:endParaRPr>
          </a:p>
        </p:txBody>
      </p:sp>
      <p:pic>
        <p:nvPicPr>
          <p:cNvPr id="10" name="Imagem 9"/>
          <p:cNvPicPr>
            <a:picLocks noChangeAspect="1"/>
          </p:cNvPicPr>
          <p:nvPr/>
        </p:nvPicPr>
        <p:blipFill>
          <a:blip r:embed="rId4"/>
          <a:stretch>
            <a:fillRect/>
          </a:stretch>
        </p:blipFill>
        <p:spPr>
          <a:xfrm>
            <a:off x="8832304" y="2746707"/>
            <a:ext cx="2970665" cy="2970665"/>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240725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551384" y="1844824"/>
            <a:ext cx="11233248" cy="4401205"/>
          </a:xfrm>
          <a:prstGeom prst="rect">
            <a:avLst/>
          </a:prstGeom>
        </p:spPr>
        <p:txBody>
          <a:bodyPr wrap="square">
            <a:spAutoFit/>
          </a:bodyPr>
          <a:lstStyle/>
          <a:p>
            <a:pPr marL="342900" indent="-342900" algn="ctr">
              <a:buFont typeface="Wingdings" panose="05000000000000000000" pitchFamily="2" charset="2"/>
              <a:buChar char="ü"/>
            </a:pPr>
            <a:r>
              <a:rPr lang="pt-BR" sz="4000" b="1" dirty="0">
                <a:solidFill>
                  <a:schemeClr val="bg1"/>
                </a:solidFill>
                <a:effectLst>
                  <a:outerShdw blurRad="38100" dist="38100" dir="2700000" algn="tl">
                    <a:srgbClr val="000000">
                      <a:alpha val="43137"/>
                    </a:srgbClr>
                  </a:outerShdw>
                </a:effectLst>
                <a:latin typeface="Aharoni" panose="02010803020104030203" pitchFamily="2" charset="-79"/>
                <a:ea typeface="Tahoma" panose="020B0604030504040204" pitchFamily="34" charset="0"/>
                <a:cs typeface="Aharoni" panose="02010803020104030203" pitchFamily="2" charset="-79"/>
              </a:rPr>
              <a:t>O que precisamos não é de um programa novo, mas de uma prática nova. É ressaltar os valores neotestamentários do cuidado, da intercessão, do zelo, do ensino da Palavra e da solicitação de contas em uma vivência em pequenos grupos que se multipliquem</a:t>
            </a:r>
            <a:r>
              <a:rPr lang="pt-BR" sz="4000" b="1" dirty="0" smtClean="0">
                <a:solidFill>
                  <a:schemeClr val="bg1"/>
                </a:solidFill>
                <a:effectLst>
                  <a:outerShdw blurRad="38100" dist="38100" dir="2700000" algn="tl">
                    <a:srgbClr val="000000">
                      <a:alpha val="43137"/>
                    </a:srgbClr>
                  </a:outerShdw>
                </a:effectLst>
                <a:latin typeface="Aharoni" panose="02010803020104030203" pitchFamily="2" charset="-79"/>
                <a:ea typeface="Tahoma" panose="020B0604030504040204" pitchFamily="34" charset="0"/>
                <a:cs typeface="Aharoni" panose="02010803020104030203" pitchFamily="2" charset="-79"/>
              </a:rPr>
              <a:t>.</a:t>
            </a:r>
            <a:endParaRPr lang="pt-BR" sz="4000" b="1" dirty="0">
              <a:solidFill>
                <a:schemeClr val="bg1"/>
              </a:solidFill>
              <a:effectLst>
                <a:outerShdw blurRad="38100" dist="38100" dir="2700000" algn="tl">
                  <a:srgbClr val="000000">
                    <a:alpha val="43137"/>
                  </a:srgbClr>
                </a:outerShdw>
              </a:effectLst>
              <a:latin typeface="Aharoni" panose="02010803020104030203" pitchFamily="2" charset="-79"/>
              <a:ea typeface="Tahoma" panose="020B0604030504040204" pitchFamily="34" charset="0"/>
              <a:cs typeface="Aharoni" panose="02010803020104030203" pitchFamily="2" charset="-79"/>
            </a:endParaRPr>
          </a:p>
        </p:txBody>
      </p:sp>
      <p:sp>
        <p:nvSpPr>
          <p:cNvPr id="5" name="Retângulo 4"/>
          <p:cNvSpPr/>
          <p:nvPr/>
        </p:nvSpPr>
        <p:spPr>
          <a:xfrm>
            <a:off x="3935760" y="631770"/>
            <a:ext cx="6135013" cy="1200329"/>
          </a:xfrm>
          <a:prstGeom prst="rect">
            <a:avLst/>
          </a:prstGeom>
        </p:spPr>
        <p:txBody>
          <a:bodyPr wrap="none">
            <a:spAutoFit/>
          </a:bodyPr>
          <a:lstStyle/>
          <a:p>
            <a:r>
              <a:rPr lang="pt-BR" sz="7200" b="1"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CONCLUSÕES</a:t>
            </a:r>
            <a:endParaRPr lang="pt-BR" sz="7200" dirty="0">
              <a:solidFill>
                <a:schemeClr val="bg1"/>
              </a:solidFill>
            </a:endParaRPr>
          </a:p>
        </p:txBody>
      </p:sp>
      <p:pic>
        <p:nvPicPr>
          <p:cNvPr id="6" name="Imagem 5"/>
          <p:cNvPicPr>
            <a:picLocks noChangeAspect="1"/>
          </p:cNvPicPr>
          <p:nvPr/>
        </p:nvPicPr>
        <p:blipFill>
          <a:blip r:embed="rId4"/>
          <a:stretch>
            <a:fillRect/>
          </a:stretch>
        </p:blipFill>
        <p:spPr>
          <a:xfrm>
            <a:off x="10344472" y="309002"/>
            <a:ext cx="1584176" cy="1535822"/>
          </a:xfrm>
          <a:prstGeom prst="rect">
            <a:avLst/>
          </a:prstGeom>
        </p:spPr>
      </p:pic>
    </p:spTree>
    <p:extLst>
      <p:ext uri="{BB962C8B-B14F-4D97-AF65-F5344CB8AC3E}">
        <p14:creationId xmlns:p14="http://schemas.microsoft.com/office/powerpoint/2010/main" val="23669813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407368" y="1734420"/>
            <a:ext cx="11233248" cy="4524315"/>
          </a:xfrm>
          <a:prstGeom prst="rect">
            <a:avLst/>
          </a:prstGeom>
        </p:spPr>
        <p:txBody>
          <a:bodyPr wrap="square">
            <a:spAutoFit/>
          </a:bodyPr>
          <a:lstStyle/>
          <a:p>
            <a:pPr marL="342900" indent="-342900" algn="ctr">
              <a:buFont typeface="Wingdings" panose="05000000000000000000" pitchFamily="2" charset="2"/>
              <a:buChar char="ü"/>
            </a:pPr>
            <a:r>
              <a:rPr lang="pt-BR" sz="4800" b="1" dirty="0" smtClean="0">
                <a:solidFill>
                  <a:schemeClr val="bg1"/>
                </a:solidFill>
                <a:effectLst>
                  <a:outerShdw blurRad="38100" dist="38100" dir="2700000" algn="tl">
                    <a:srgbClr val="000000">
                      <a:alpha val="43137"/>
                    </a:srgbClr>
                  </a:outerShdw>
                </a:effectLst>
                <a:latin typeface="Aharoni" panose="02010803020104030203" pitchFamily="2" charset="-79"/>
                <a:ea typeface="Tahoma" panose="020B0604030504040204" pitchFamily="34" charset="0"/>
                <a:cs typeface="Aharoni" panose="02010803020104030203" pitchFamily="2" charset="-79"/>
              </a:rPr>
              <a:t>Em </a:t>
            </a:r>
            <a:r>
              <a:rPr lang="pt-BR" sz="4800" b="1" dirty="0">
                <a:solidFill>
                  <a:schemeClr val="bg1"/>
                </a:solidFill>
                <a:effectLst>
                  <a:outerShdw blurRad="38100" dist="38100" dir="2700000" algn="tl">
                    <a:srgbClr val="000000">
                      <a:alpha val="43137"/>
                    </a:srgbClr>
                  </a:outerShdw>
                </a:effectLst>
                <a:latin typeface="Aharoni" panose="02010803020104030203" pitchFamily="2" charset="-79"/>
                <a:ea typeface="Tahoma" panose="020B0604030504040204" pitchFamily="34" charset="0"/>
                <a:cs typeface="Aharoni" panose="02010803020104030203" pitchFamily="2" charset="-79"/>
              </a:rPr>
              <a:t>especial neste tempo, em que o fenômeno urbano tem acontecido, precisamos redescobrir os lares como ambiente em que a igreja se faz presente para ser um canal da graça de Deus.</a:t>
            </a:r>
          </a:p>
        </p:txBody>
      </p:sp>
      <p:sp>
        <p:nvSpPr>
          <p:cNvPr id="5" name="Retângulo 4"/>
          <p:cNvSpPr/>
          <p:nvPr/>
        </p:nvSpPr>
        <p:spPr>
          <a:xfrm>
            <a:off x="3954395" y="534091"/>
            <a:ext cx="6135013" cy="1200329"/>
          </a:xfrm>
          <a:prstGeom prst="rect">
            <a:avLst/>
          </a:prstGeom>
        </p:spPr>
        <p:txBody>
          <a:bodyPr wrap="none">
            <a:spAutoFit/>
          </a:bodyPr>
          <a:lstStyle/>
          <a:p>
            <a:r>
              <a:rPr lang="pt-BR" sz="7200" b="1"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CONCLUSÕES</a:t>
            </a:r>
            <a:endParaRPr lang="pt-BR" sz="7200" dirty="0">
              <a:solidFill>
                <a:schemeClr val="bg1"/>
              </a:solidFill>
            </a:endParaRPr>
          </a:p>
        </p:txBody>
      </p:sp>
      <p:pic>
        <p:nvPicPr>
          <p:cNvPr id="6" name="Imagem 5"/>
          <p:cNvPicPr>
            <a:picLocks noChangeAspect="1"/>
          </p:cNvPicPr>
          <p:nvPr/>
        </p:nvPicPr>
        <p:blipFill>
          <a:blip r:embed="rId4"/>
          <a:stretch>
            <a:fillRect/>
          </a:stretch>
        </p:blipFill>
        <p:spPr>
          <a:xfrm>
            <a:off x="10344472" y="309002"/>
            <a:ext cx="1584176" cy="1535822"/>
          </a:xfrm>
          <a:prstGeom prst="rect">
            <a:avLst/>
          </a:prstGeom>
        </p:spPr>
      </p:pic>
    </p:spTree>
    <p:extLst>
      <p:ext uri="{BB962C8B-B14F-4D97-AF65-F5344CB8AC3E}">
        <p14:creationId xmlns:p14="http://schemas.microsoft.com/office/powerpoint/2010/main" val="28892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407368" y="1894911"/>
            <a:ext cx="11233248" cy="3785652"/>
          </a:xfrm>
          <a:prstGeom prst="rect">
            <a:avLst/>
          </a:prstGeom>
        </p:spPr>
        <p:txBody>
          <a:bodyPr wrap="square">
            <a:spAutoFit/>
          </a:bodyPr>
          <a:lstStyle/>
          <a:p>
            <a:pPr marL="685800" indent="-685800" algn="ctr">
              <a:buFont typeface="Wingdings" panose="05000000000000000000" pitchFamily="2" charset="2"/>
              <a:buChar char="ü"/>
            </a:pPr>
            <a:r>
              <a:rPr lang="pt-BR" sz="60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 </a:t>
            </a:r>
            <a:r>
              <a:rPr lang="pt-BR" sz="60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retorno para as casas deve ter um equilíbrio, no templo e de casa e casa, como mostra Atos 5.42.</a:t>
            </a:r>
          </a:p>
        </p:txBody>
      </p:sp>
      <p:sp>
        <p:nvSpPr>
          <p:cNvPr id="5" name="Retângulo 4"/>
          <p:cNvSpPr/>
          <p:nvPr/>
        </p:nvSpPr>
        <p:spPr>
          <a:xfrm>
            <a:off x="3863752" y="644495"/>
            <a:ext cx="6135013" cy="1200329"/>
          </a:xfrm>
          <a:prstGeom prst="rect">
            <a:avLst/>
          </a:prstGeom>
        </p:spPr>
        <p:txBody>
          <a:bodyPr wrap="none">
            <a:spAutoFit/>
          </a:bodyPr>
          <a:lstStyle/>
          <a:p>
            <a:r>
              <a:rPr lang="pt-BR" sz="7200" b="1"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CONCLUSÕES</a:t>
            </a:r>
            <a:endParaRPr lang="pt-BR" sz="7200" dirty="0">
              <a:solidFill>
                <a:schemeClr val="bg1"/>
              </a:solidFill>
            </a:endParaRPr>
          </a:p>
        </p:txBody>
      </p:sp>
      <p:pic>
        <p:nvPicPr>
          <p:cNvPr id="6" name="Imagem 5"/>
          <p:cNvPicPr>
            <a:picLocks noChangeAspect="1"/>
          </p:cNvPicPr>
          <p:nvPr/>
        </p:nvPicPr>
        <p:blipFill>
          <a:blip r:embed="rId4"/>
          <a:stretch>
            <a:fillRect/>
          </a:stretch>
        </p:blipFill>
        <p:spPr>
          <a:xfrm>
            <a:off x="10344472" y="309002"/>
            <a:ext cx="1584176" cy="1535822"/>
          </a:xfrm>
          <a:prstGeom prst="rect">
            <a:avLst/>
          </a:prstGeom>
        </p:spPr>
      </p:pic>
    </p:spTree>
    <p:extLst>
      <p:ext uri="{BB962C8B-B14F-4D97-AF65-F5344CB8AC3E}">
        <p14:creationId xmlns:p14="http://schemas.microsoft.com/office/powerpoint/2010/main" val="32063259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407368" y="1719813"/>
            <a:ext cx="11233248" cy="4154984"/>
          </a:xfrm>
          <a:prstGeom prst="rect">
            <a:avLst/>
          </a:prstGeom>
        </p:spPr>
        <p:txBody>
          <a:bodyPr wrap="square">
            <a:spAutoFit/>
          </a:bodyPr>
          <a:lstStyle/>
          <a:p>
            <a:pPr marL="571500" indent="-571500" algn="ctr">
              <a:buFont typeface="Wingdings" panose="05000000000000000000" pitchFamily="2" charset="2"/>
              <a:buChar char="ü"/>
            </a:pPr>
            <a:r>
              <a:rPr lang="pt-BR" sz="44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Os pequenos grupos são um ambiente estratégico para vivermos o “uns aos outros”. Eles potencializarão o cuidado, o serviço, o discipulado, a intercessão e a multiplicação de discípulos e igrejas.</a:t>
            </a:r>
          </a:p>
        </p:txBody>
      </p:sp>
      <p:sp>
        <p:nvSpPr>
          <p:cNvPr id="5" name="Retângulo 4"/>
          <p:cNvSpPr/>
          <p:nvPr/>
        </p:nvSpPr>
        <p:spPr>
          <a:xfrm>
            <a:off x="3921427" y="527251"/>
            <a:ext cx="6135013" cy="1200329"/>
          </a:xfrm>
          <a:prstGeom prst="rect">
            <a:avLst/>
          </a:prstGeom>
        </p:spPr>
        <p:txBody>
          <a:bodyPr wrap="none">
            <a:spAutoFit/>
          </a:bodyPr>
          <a:lstStyle/>
          <a:p>
            <a:r>
              <a:rPr lang="pt-BR" sz="7200" b="1"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CONCLUSÕES</a:t>
            </a:r>
            <a:endParaRPr lang="pt-BR" sz="7200" dirty="0">
              <a:solidFill>
                <a:schemeClr val="bg1"/>
              </a:solidFill>
            </a:endParaRPr>
          </a:p>
        </p:txBody>
      </p:sp>
      <p:pic>
        <p:nvPicPr>
          <p:cNvPr id="6" name="Imagem 5"/>
          <p:cNvPicPr>
            <a:picLocks noChangeAspect="1"/>
          </p:cNvPicPr>
          <p:nvPr/>
        </p:nvPicPr>
        <p:blipFill>
          <a:blip r:embed="rId4"/>
          <a:stretch>
            <a:fillRect/>
          </a:stretch>
        </p:blipFill>
        <p:spPr>
          <a:xfrm>
            <a:off x="10344472" y="309002"/>
            <a:ext cx="1584176" cy="1535822"/>
          </a:xfrm>
          <a:prstGeom prst="rect">
            <a:avLst/>
          </a:prstGeom>
        </p:spPr>
      </p:pic>
    </p:spTree>
    <p:extLst>
      <p:ext uri="{BB962C8B-B14F-4D97-AF65-F5344CB8AC3E}">
        <p14:creationId xmlns:p14="http://schemas.microsoft.com/office/powerpoint/2010/main" val="30200546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224910" y="1713535"/>
            <a:ext cx="8474160" cy="4216539"/>
          </a:xfrm>
          <a:prstGeom prst="rect">
            <a:avLst/>
          </a:prstGeom>
          <a:noFill/>
        </p:spPr>
        <p:txBody>
          <a:bodyPr wrap="square" rtlCol="0">
            <a:spAutoFit/>
          </a:bodyPr>
          <a:lstStyle/>
          <a:p>
            <a:pPr algn="just"/>
            <a:r>
              <a:rPr lang="pt-BR" sz="2800" b="1" dirty="0" smtClean="0">
                <a:solidFill>
                  <a:schemeClr val="bg1"/>
                </a:solidFill>
                <a:latin typeface="Aharoni" panose="02010803020104030203" pitchFamily="2" charset="-79"/>
                <a:ea typeface="Tahoma" panose="020B0604030504040204" pitchFamily="34" charset="0"/>
                <a:cs typeface="Aharoni" panose="02010803020104030203" pitchFamily="2" charset="-79"/>
              </a:rPr>
              <a:t>1 - Quais </a:t>
            </a:r>
            <a:r>
              <a:rPr lang="pt-BR" sz="2800" b="1" dirty="0">
                <a:solidFill>
                  <a:schemeClr val="bg1"/>
                </a:solidFill>
                <a:latin typeface="Aharoni" panose="02010803020104030203" pitchFamily="2" charset="-79"/>
                <a:ea typeface="Tahoma" panose="020B0604030504040204" pitchFamily="34" charset="0"/>
                <a:cs typeface="Aharoni" panose="02010803020104030203" pitchFamily="2" charset="-79"/>
              </a:rPr>
              <a:t>as limitações que grandes concentrações geralmente encontram quando se trata de VIVENCIAR o cuidado individual com os que chegam à igreja?</a:t>
            </a:r>
          </a:p>
          <a:p>
            <a:pPr algn="just"/>
            <a:endParaRPr lang="pt-BR" sz="2800" b="1" dirty="0">
              <a:solidFill>
                <a:schemeClr val="bg1"/>
              </a:solidFill>
              <a:latin typeface="Aharoni" panose="02010803020104030203" pitchFamily="2" charset="-79"/>
              <a:ea typeface="Tahoma" panose="020B0604030504040204" pitchFamily="34" charset="0"/>
              <a:cs typeface="Aharoni" panose="02010803020104030203" pitchFamily="2" charset="-79"/>
            </a:endParaRPr>
          </a:p>
          <a:p>
            <a:pPr algn="just"/>
            <a:endParaRPr lang="pt-BR" sz="1600" b="1" dirty="0">
              <a:solidFill>
                <a:schemeClr val="bg1"/>
              </a:solidFill>
              <a:latin typeface="Aharoni" panose="02010803020104030203" pitchFamily="2" charset="-79"/>
              <a:ea typeface="Tahoma" panose="020B0604030504040204" pitchFamily="34" charset="0"/>
              <a:cs typeface="Aharoni" panose="02010803020104030203" pitchFamily="2" charset="-79"/>
            </a:endParaRPr>
          </a:p>
          <a:p>
            <a:pPr algn="just"/>
            <a:r>
              <a:rPr lang="pt-BR" sz="2800" b="1" dirty="0">
                <a:solidFill>
                  <a:schemeClr val="bg1"/>
                </a:solidFill>
                <a:latin typeface="Aharoni" panose="02010803020104030203" pitchFamily="2" charset="-79"/>
                <a:ea typeface="Tahoma" panose="020B0604030504040204" pitchFamily="34" charset="0"/>
                <a:cs typeface="Aharoni" panose="02010803020104030203" pitchFamily="2" charset="-79"/>
              </a:rPr>
              <a:t>2 - Qual é a importância dos PGMs para a vivência do jeito bíblico de ser igreja? Cite pelo menos três motivos bíblicos para, além do templo, vivermos em pequenos grupos.</a:t>
            </a:r>
          </a:p>
        </p:txBody>
      </p:sp>
      <p:pic>
        <p:nvPicPr>
          <p:cNvPr id="5" name="Imagem 4"/>
          <p:cNvPicPr>
            <a:picLocks noChangeAspect="1"/>
          </p:cNvPicPr>
          <p:nvPr/>
        </p:nvPicPr>
        <p:blipFill>
          <a:blip r:embed="rId4"/>
          <a:stretch>
            <a:fillRect/>
          </a:stretch>
        </p:blipFill>
        <p:spPr>
          <a:xfrm>
            <a:off x="8062407" y="260649"/>
            <a:ext cx="2200086" cy="881077"/>
          </a:xfrm>
          <a:prstGeom prst="rect">
            <a:avLst/>
          </a:prstGeom>
        </p:spPr>
      </p:pic>
      <p:pic>
        <p:nvPicPr>
          <p:cNvPr id="4" name="Imagem 3"/>
          <p:cNvPicPr>
            <a:picLocks noChangeAspect="1"/>
          </p:cNvPicPr>
          <p:nvPr/>
        </p:nvPicPr>
        <p:blipFill>
          <a:blip r:embed="rId5"/>
          <a:stretch>
            <a:fillRect/>
          </a:stretch>
        </p:blipFill>
        <p:spPr>
          <a:xfrm>
            <a:off x="456925" y="1685301"/>
            <a:ext cx="2763460" cy="3975947"/>
          </a:xfrm>
          <a:prstGeom prst="rect">
            <a:avLst/>
          </a:prstGeom>
        </p:spPr>
      </p:pic>
    </p:spTree>
    <p:extLst>
      <p:ext uri="{BB962C8B-B14F-4D97-AF65-F5344CB8AC3E}">
        <p14:creationId xmlns:p14="http://schemas.microsoft.com/office/powerpoint/2010/main" val="38541270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 calcmode="lin" valueType="num">
                                      <p:cBhvr>
                                        <p:cTn id="14"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656823" y="1637551"/>
            <a:ext cx="11037194" cy="4162678"/>
          </a:xfrm>
          <a:prstGeom prst="rect">
            <a:avLst/>
          </a:prstGeom>
        </p:spPr>
        <p:txBody>
          <a:bodyPr wrap="square">
            <a:spAutoFit/>
          </a:bodyPr>
          <a:lstStyle/>
          <a:p>
            <a:pPr algn="ctr">
              <a:lnSpc>
                <a:spcPct val="115000"/>
              </a:lnSpc>
              <a:spcBef>
                <a:spcPts val="600"/>
              </a:spcBef>
              <a:spcAft>
                <a:spcPts val="600"/>
              </a:spcAft>
            </a:pPr>
            <a:r>
              <a:rPr lang="pt-BR" sz="4600" b="1" dirty="0">
                <a:solidFill>
                  <a:schemeClr val="bg1"/>
                </a:solidFill>
                <a:effectLst>
                  <a:outerShdw blurRad="38100" dist="38100" dir="2700000" algn="tl">
                    <a:srgbClr val="000000">
                      <a:alpha val="43137"/>
                    </a:srgbClr>
                  </a:outerShdw>
                </a:effectLst>
                <a:latin typeface="Aharoni" panose="02010803020104030203" pitchFamily="2" charset="-79"/>
                <a:ea typeface="Tahoma" panose="020B0604030504040204" pitchFamily="34" charset="0"/>
                <a:cs typeface="Aharoni" panose="02010803020104030203" pitchFamily="2" charset="-79"/>
              </a:rPr>
              <a:t>A Igreja Multiplicadora é a visão de multiplicação</a:t>
            </a:r>
            <a:r>
              <a:rPr lang="pt-BR" sz="4600" b="1" dirty="0">
                <a:solidFill>
                  <a:srgbClr val="FFC000"/>
                </a:solidFill>
                <a:effectLst>
                  <a:outerShdw blurRad="38100" dist="38100" dir="2700000" algn="tl">
                    <a:srgbClr val="000000">
                      <a:alpha val="43137"/>
                    </a:srgbClr>
                  </a:outerShdw>
                </a:effectLst>
                <a:latin typeface="Aharoni" panose="02010803020104030203" pitchFamily="2" charset="-79"/>
                <a:ea typeface="Tahoma" panose="020B0604030504040204" pitchFamily="34" charset="0"/>
                <a:cs typeface="Aharoni" panose="02010803020104030203" pitchFamily="2" charset="-79"/>
              </a:rPr>
              <a:t> intencional </a:t>
            </a:r>
            <a:r>
              <a:rPr lang="pt-BR" sz="4600" b="1" dirty="0">
                <a:solidFill>
                  <a:schemeClr val="bg1"/>
                </a:solidFill>
                <a:effectLst>
                  <a:outerShdw blurRad="38100" dist="38100" dir="2700000" algn="tl">
                    <a:srgbClr val="000000">
                      <a:alpha val="43137"/>
                    </a:srgbClr>
                  </a:outerShdw>
                </a:effectLst>
                <a:latin typeface="Aharoni" panose="02010803020104030203" pitchFamily="2" charset="-79"/>
                <a:ea typeface="Tahoma" panose="020B0604030504040204" pitchFamily="34" charset="0"/>
                <a:cs typeface="Aharoni" panose="02010803020104030203" pitchFamily="2" charset="-79"/>
              </a:rPr>
              <a:t>baseada em cinco </a:t>
            </a:r>
            <a:r>
              <a:rPr lang="pt-BR" sz="4600" b="1" dirty="0">
                <a:solidFill>
                  <a:srgbClr val="FFC000"/>
                </a:solidFill>
                <a:effectLst>
                  <a:outerShdw blurRad="38100" dist="38100" dir="2700000" algn="tl">
                    <a:srgbClr val="000000">
                      <a:alpha val="43137"/>
                    </a:srgbClr>
                  </a:outerShdw>
                </a:effectLst>
                <a:latin typeface="Aharoni" panose="02010803020104030203" pitchFamily="2" charset="-79"/>
                <a:ea typeface="Tahoma" panose="020B0604030504040204" pitchFamily="34" charset="0"/>
                <a:cs typeface="Aharoni" panose="02010803020104030203" pitchFamily="2" charset="-79"/>
              </a:rPr>
              <a:t>princípios</a:t>
            </a:r>
            <a:r>
              <a:rPr lang="pt-BR" sz="4600" b="1" dirty="0">
                <a:solidFill>
                  <a:srgbClr val="170ABA"/>
                </a:solidFill>
                <a:effectLst>
                  <a:outerShdw blurRad="38100" dist="38100" dir="2700000" algn="tl">
                    <a:srgbClr val="000000">
                      <a:alpha val="43137"/>
                    </a:srgbClr>
                  </a:outerShdw>
                </a:effectLst>
                <a:latin typeface="Aharoni" panose="02010803020104030203" pitchFamily="2" charset="-79"/>
                <a:ea typeface="Tahoma" panose="020B0604030504040204" pitchFamily="34" charset="0"/>
                <a:cs typeface="Aharoni" panose="02010803020104030203" pitchFamily="2" charset="-79"/>
              </a:rPr>
              <a:t> </a:t>
            </a:r>
            <a:r>
              <a:rPr lang="pt-BR" sz="4600" b="1" dirty="0">
                <a:solidFill>
                  <a:schemeClr val="bg1"/>
                </a:solidFill>
                <a:effectLst>
                  <a:outerShdw blurRad="38100" dist="38100" dir="2700000" algn="tl">
                    <a:srgbClr val="000000">
                      <a:alpha val="43137"/>
                    </a:srgbClr>
                  </a:outerShdw>
                </a:effectLst>
                <a:latin typeface="Aharoni" panose="02010803020104030203" pitchFamily="2" charset="-79"/>
                <a:ea typeface="Tahoma" panose="020B0604030504040204" pitchFamily="34" charset="0"/>
                <a:cs typeface="Aharoni" panose="02010803020104030203" pitchFamily="2" charset="-79"/>
              </a:rPr>
              <a:t>bíblicos de crescimento para a igreja local</a:t>
            </a:r>
            <a:r>
              <a:rPr lang="pt-BR" sz="4600" dirty="0">
                <a:solidFill>
                  <a:schemeClr val="bg1"/>
                </a:solidFill>
                <a:effectLst>
                  <a:outerShdw blurRad="38100" dist="38100" dir="2700000" algn="tl">
                    <a:srgbClr val="000000">
                      <a:alpha val="43137"/>
                    </a:srgbClr>
                  </a:outerShdw>
                </a:effectLst>
                <a:latin typeface="Aharoni" panose="02010803020104030203" pitchFamily="2" charset="-79"/>
                <a:ea typeface="Tahoma" panose="020B0604030504040204" pitchFamily="34" charset="0"/>
                <a:cs typeface="Aharoni" panose="02010803020104030203" pitchFamily="2" charset="-79"/>
              </a:rPr>
              <a:t> </a:t>
            </a:r>
            <a:r>
              <a:rPr lang="pt-BR" sz="4600" b="1" dirty="0">
                <a:solidFill>
                  <a:schemeClr val="bg1"/>
                </a:solidFill>
                <a:effectLst>
                  <a:outerShdw blurRad="38100" dist="38100" dir="2700000" algn="tl">
                    <a:srgbClr val="000000">
                      <a:alpha val="43137"/>
                    </a:srgbClr>
                  </a:outerShdw>
                </a:effectLst>
                <a:latin typeface="Aharoni" panose="02010803020104030203" pitchFamily="2" charset="-79"/>
                <a:ea typeface="Tahoma" panose="020B0604030504040204" pitchFamily="34" charset="0"/>
                <a:cs typeface="Aharoni" panose="02010803020104030203" pitchFamily="2" charset="-79"/>
              </a:rPr>
              <a:t>com o objetivo de cumprir a </a:t>
            </a:r>
            <a:r>
              <a:rPr lang="pt-BR" sz="4600" b="1" dirty="0">
                <a:solidFill>
                  <a:srgbClr val="FFC000"/>
                </a:solidFill>
                <a:effectLst>
                  <a:outerShdw blurRad="38100" dist="38100" dir="2700000" algn="tl">
                    <a:srgbClr val="000000">
                      <a:alpha val="43137"/>
                    </a:srgbClr>
                  </a:outerShdw>
                </a:effectLst>
                <a:latin typeface="Aharoni" panose="02010803020104030203" pitchFamily="2" charset="-79"/>
                <a:ea typeface="Tahoma" panose="020B0604030504040204" pitchFamily="34" charset="0"/>
                <a:cs typeface="Aharoni" panose="02010803020104030203" pitchFamily="2" charset="-79"/>
              </a:rPr>
              <a:t>Grande Comissão</a:t>
            </a:r>
            <a:r>
              <a:rPr lang="pt-BR" sz="4600" b="1" dirty="0">
                <a:solidFill>
                  <a:schemeClr val="bg1"/>
                </a:solidFill>
                <a:effectLst>
                  <a:outerShdw blurRad="38100" dist="38100" dir="2700000" algn="tl">
                    <a:srgbClr val="000000">
                      <a:alpha val="43137"/>
                    </a:srgbClr>
                  </a:outerShdw>
                </a:effectLst>
                <a:latin typeface="Aharoni" panose="02010803020104030203" pitchFamily="2" charset="-79"/>
                <a:ea typeface="Tahoma" panose="020B0604030504040204" pitchFamily="34" charset="0"/>
                <a:cs typeface="Aharoni" panose="02010803020104030203" pitchFamily="2" charset="-79"/>
              </a:rPr>
              <a:t>.</a:t>
            </a:r>
            <a:r>
              <a:rPr lang="pt-BR" sz="4600" b="1" dirty="0">
                <a:effectLst>
                  <a:outerShdw blurRad="38100" dist="38100" dir="2700000" algn="tl">
                    <a:srgbClr val="000000">
                      <a:alpha val="43137"/>
                    </a:srgbClr>
                  </a:outerShdw>
                </a:effectLst>
                <a:latin typeface="Aharoni" panose="02010803020104030203" pitchFamily="2" charset="-79"/>
                <a:ea typeface="Tahoma" panose="020B0604030504040204" pitchFamily="34" charset="0"/>
                <a:cs typeface="Aharoni" panose="02010803020104030203" pitchFamily="2" charset="-79"/>
              </a:rPr>
              <a:t> </a:t>
            </a:r>
          </a:p>
        </p:txBody>
      </p:sp>
    </p:spTree>
    <p:extLst>
      <p:ext uri="{BB962C8B-B14F-4D97-AF65-F5344CB8AC3E}">
        <p14:creationId xmlns:p14="http://schemas.microsoft.com/office/powerpoint/2010/main" val="8872003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Imagem 1"/>
          <p:cNvPicPr>
            <a:picLocks noChangeAspect="1"/>
          </p:cNvPicPr>
          <p:nvPr/>
        </p:nvPicPr>
        <p:blipFill>
          <a:blip r:embed="rId4"/>
          <a:stretch>
            <a:fillRect/>
          </a:stretch>
        </p:blipFill>
        <p:spPr>
          <a:xfrm>
            <a:off x="3412874" y="2424786"/>
            <a:ext cx="4860738" cy="2436227"/>
          </a:xfrm>
          <a:prstGeom prst="rect">
            <a:avLst/>
          </a:prstGeom>
        </p:spPr>
      </p:pic>
      <p:sp>
        <p:nvSpPr>
          <p:cNvPr id="8" name="CaixaDeTexto 7"/>
          <p:cNvSpPr txBox="1"/>
          <p:nvPr/>
        </p:nvSpPr>
        <p:spPr>
          <a:xfrm>
            <a:off x="1225303" y="1401265"/>
            <a:ext cx="9704901" cy="1200329"/>
          </a:xfrm>
          <a:prstGeom prst="rect">
            <a:avLst/>
          </a:prstGeom>
          <a:noFill/>
        </p:spPr>
        <p:txBody>
          <a:bodyPr wrap="none" rtlCol="0">
            <a:spAutoFit/>
          </a:bodyPr>
          <a:lstStyle/>
          <a:p>
            <a:r>
              <a:rPr lang="pt-BR" sz="7200" b="1"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 intencionalidade na</a:t>
            </a:r>
            <a:endParaRPr lang="pt-BR" sz="7200"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9" name="CaixaDeTexto 8"/>
          <p:cNvSpPr txBox="1"/>
          <p:nvPr/>
        </p:nvSpPr>
        <p:spPr>
          <a:xfrm>
            <a:off x="1753336" y="4658447"/>
            <a:ext cx="8868133" cy="1446550"/>
          </a:xfrm>
          <a:prstGeom prst="rect">
            <a:avLst/>
          </a:prstGeom>
          <a:noFill/>
        </p:spPr>
        <p:txBody>
          <a:bodyPr wrap="none" rtlCol="0">
            <a:spAutoFit/>
          </a:bodyPr>
          <a:lstStyle/>
          <a:p>
            <a:r>
              <a:rPr lang="pt-BR" sz="8800" b="1" dirty="0" smtClean="0">
                <a:solidFill>
                  <a:srgbClr val="FFC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MULTIPLICAÇÃO</a:t>
            </a:r>
            <a:endParaRPr lang="pt-BR" sz="8800" b="1" dirty="0">
              <a:solidFill>
                <a:srgbClr val="FFC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7082331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m 2"/>
          <p:cNvPicPr>
            <a:picLocks noChangeAspect="1"/>
          </p:cNvPicPr>
          <p:nvPr/>
        </p:nvPicPr>
        <p:blipFill>
          <a:blip r:embed="rId4"/>
          <a:stretch>
            <a:fillRect/>
          </a:stretch>
        </p:blipFill>
        <p:spPr>
          <a:xfrm>
            <a:off x="578134" y="1657011"/>
            <a:ext cx="3341433" cy="4275788"/>
          </a:xfrm>
          <a:prstGeom prst="rect">
            <a:avLst/>
          </a:prstGeom>
        </p:spPr>
      </p:pic>
      <p:sp>
        <p:nvSpPr>
          <p:cNvPr id="10" name="CaixaDeTexto 9"/>
          <p:cNvSpPr txBox="1"/>
          <p:nvPr/>
        </p:nvSpPr>
        <p:spPr>
          <a:xfrm>
            <a:off x="4021496" y="1777281"/>
            <a:ext cx="7608173" cy="3170099"/>
          </a:xfrm>
          <a:prstGeom prst="rect">
            <a:avLst/>
          </a:prstGeom>
          <a:noFill/>
        </p:spPr>
        <p:txBody>
          <a:bodyPr wrap="none" rtlCol="0">
            <a:spAutoFit/>
          </a:bodyPr>
          <a:lstStyle/>
          <a:p>
            <a:pPr marL="457200" indent="-457200">
              <a:buFont typeface="Wingdings" panose="05000000000000000000" pitchFamily="2" charset="2"/>
              <a:buChar char="§"/>
            </a:pPr>
            <a:r>
              <a:rPr lang="pt-BR" sz="4000" b="1"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Oração</a:t>
            </a:r>
          </a:p>
          <a:p>
            <a:pPr marL="457200" indent="-457200">
              <a:buFont typeface="Wingdings" panose="05000000000000000000" pitchFamily="2" charset="2"/>
              <a:buChar char="§"/>
            </a:pPr>
            <a:r>
              <a:rPr lang="pt-BR" sz="4000" b="1"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Evangelização Discipuladora</a:t>
            </a:r>
          </a:p>
          <a:p>
            <a:pPr marL="457200" indent="-457200">
              <a:buFont typeface="Wingdings" panose="05000000000000000000" pitchFamily="2" charset="2"/>
              <a:buChar char="§"/>
            </a:pPr>
            <a:r>
              <a:rPr lang="pt-BR" sz="4000" b="1"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Plantação de Igreja</a:t>
            </a:r>
          </a:p>
          <a:p>
            <a:pPr marL="457200" indent="-457200">
              <a:buFont typeface="Wingdings" panose="05000000000000000000" pitchFamily="2" charset="2"/>
              <a:buChar char="§"/>
            </a:pPr>
            <a:r>
              <a:rPr lang="pt-BR" sz="4000" b="1"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Formação de Líderes</a:t>
            </a:r>
          </a:p>
          <a:p>
            <a:pPr marL="457200" indent="-457200">
              <a:buFont typeface="Wingdings" panose="05000000000000000000" pitchFamily="2" charset="2"/>
              <a:buChar char="§"/>
            </a:pPr>
            <a:r>
              <a:rPr lang="pt-BR" sz="4000" b="1"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Compaixão e Graça</a:t>
            </a:r>
            <a:endParaRPr lang="pt-BR" sz="4000"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036703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 calcmode="lin" valueType="num">
                                      <p:cBhvr>
                                        <p:cTn id="14"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 calcmode="lin" valueType="num">
                                      <p:cBhvr>
                                        <p:cTn id="21"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 calcmode="lin" valueType="num">
                                      <p:cBhvr>
                                        <p:cTn id="28"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0">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0">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anim calcmode="lin" valueType="num">
                                      <p:cBhvr>
                                        <p:cTn id="35" dur="500" fill="hold"/>
                                        <p:tgtEl>
                                          <p:spTgt spid="10">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10">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Imagem 3"/>
          <p:cNvPicPr>
            <a:picLocks noChangeAspect="1"/>
          </p:cNvPicPr>
          <p:nvPr/>
        </p:nvPicPr>
        <p:blipFill>
          <a:blip r:embed="rId4"/>
          <a:stretch>
            <a:fillRect/>
          </a:stretch>
        </p:blipFill>
        <p:spPr>
          <a:xfrm>
            <a:off x="2871254" y="530695"/>
            <a:ext cx="6449491" cy="5796610"/>
          </a:xfrm>
          <a:prstGeom prst="rect">
            <a:avLst/>
          </a:prstGeom>
        </p:spPr>
      </p:pic>
    </p:spTree>
    <p:extLst>
      <p:ext uri="{BB962C8B-B14F-4D97-AF65-F5344CB8AC3E}">
        <p14:creationId xmlns:p14="http://schemas.microsoft.com/office/powerpoint/2010/main" val="48704632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tângulo 6"/>
          <p:cNvSpPr/>
          <p:nvPr/>
        </p:nvSpPr>
        <p:spPr>
          <a:xfrm>
            <a:off x="643941" y="2132418"/>
            <a:ext cx="10805373" cy="3539430"/>
          </a:xfrm>
          <a:prstGeom prst="rect">
            <a:avLst/>
          </a:prstGeom>
        </p:spPr>
        <p:txBody>
          <a:bodyPr wrap="square">
            <a:spAutoFit/>
          </a:bodyPr>
          <a:lstStyle/>
          <a:p>
            <a:pPr algn="ctr"/>
            <a:r>
              <a:rPr lang="pt-BR" sz="3200" b="1" dirty="0">
                <a:solidFill>
                  <a:schemeClr val="bg1"/>
                </a:solidFill>
                <a:latin typeface="Aharoni" panose="02010803020104030203" pitchFamily="2" charset="-79"/>
                <a:ea typeface="Tahoma" panose="020B0604030504040204" pitchFamily="34" charset="0"/>
                <a:cs typeface="Aharoni" panose="02010803020104030203" pitchFamily="2" charset="-79"/>
              </a:rPr>
              <a:t>“Jesus, aproximando-se, falou-lhes, dizendo: Toda a autoridade me foi dada no céu e na terra.  Ide, portanto, fazei discípulos de todas as nações, batizando-os em nome do Pai, e do Filho, e do Espírito Santo; ensinando-os a guardar todas as coisas que vos tenho ordenado. E eis que estou convosco todos os dias até a consumação do século.” </a:t>
            </a:r>
            <a:r>
              <a:rPr lang="pt-BR" sz="3200" dirty="0">
                <a:solidFill>
                  <a:schemeClr val="bg1"/>
                </a:solidFill>
                <a:latin typeface="Aharoni" panose="02010803020104030203" pitchFamily="2" charset="-79"/>
                <a:ea typeface="Tahoma" panose="020B0604030504040204" pitchFamily="34" charset="0"/>
                <a:cs typeface="Aharoni" panose="02010803020104030203" pitchFamily="2" charset="-79"/>
              </a:rPr>
              <a:t>Mateus 28:18-20</a:t>
            </a:r>
          </a:p>
        </p:txBody>
      </p:sp>
      <p:sp>
        <p:nvSpPr>
          <p:cNvPr id="4" name="CaixaDeTexto 3"/>
          <p:cNvSpPr txBox="1"/>
          <p:nvPr/>
        </p:nvSpPr>
        <p:spPr>
          <a:xfrm>
            <a:off x="1847402" y="1116755"/>
            <a:ext cx="8398453" cy="1015663"/>
          </a:xfrm>
          <a:prstGeom prst="rect">
            <a:avLst/>
          </a:prstGeom>
          <a:noFill/>
        </p:spPr>
        <p:txBody>
          <a:bodyPr wrap="none" rtlCol="0">
            <a:spAutoFit/>
          </a:bodyPr>
          <a:lstStyle/>
          <a:p>
            <a:r>
              <a:rPr lang="pt-BR" sz="6000" b="1" dirty="0" smtClean="0">
                <a:solidFill>
                  <a:srgbClr val="FFC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 GRANDE COMISSÃO</a:t>
            </a:r>
            <a:endParaRPr lang="pt-BR" sz="6000" b="1" dirty="0">
              <a:solidFill>
                <a:srgbClr val="FFC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0386318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CaixaDeTexto 9"/>
          <p:cNvSpPr txBox="1"/>
          <p:nvPr/>
        </p:nvSpPr>
        <p:spPr>
          <a:xfrm>
            <a:off x="623392" y="5107831"/>
            <a:ext cx="11221342" cy="769441"/>
          </a:xfrm>
          <a:prstGeom prst="rect">
            <a:avLst/>
          </a:prstGeom>
          <a:noFill/>
        </p:spPr>
        <p:txBody>
          <a:bodyPr wrap="none" rtlCol="0">
            <a:spAutoFit/>
          </a:bodyPr>
          <a:lstStyle/>
          <a:p>
            <a:r>
              <a:rPr lang="pt-BR" sz="4400" b="1" dirty="0" smtClean="0">
                <a:solidFill>
                  <a:srgbClr val="FFC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COMO EXPRESSAR OS PRINCÍPIOS HOJE?</a:t>
            </a:r>
            <a:endParaRPr lang="pt-BR" sz="4400" b="1" dirty="0">
              <a:solidFill>
                <a:srgbClr val="FFC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pic>
        <p:nvPicPr>
          <p:cNvPr id="11" name="Imagem 10"/>
          <p:cNvPicPr>
            <a:picLocks noChangeAspect="1"/>
          </p:cNvPicPr>
          <p:nvPr/>
        </p:nvPicPr>
        <p:blipFill>
          <a:blip r:embed="rId4"/>
          <a:stretch>
            <a:fillRect/>
          </a:stretch>
        </p:blipFill>
        <p:spPr>
          <a:xfrm>
            <a:off x="3946531" y="450571"/>
            <a:ext cx="4575064" cy="457506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77560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7221</TotalTime>
  <Words>1121</Words>
  <Application>Microsoft Office PowerPoint</Application>
  <PresentationFormat>Widescreen</PresentationFormat>
  <Paragraphs>128</Paragraphs>
  <Slides>37</Slides>
  <Notes>36</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37</vt:i4>
      </vt:variant>
    </vt:vector>
  </HeadingPairs>
  <TitlesOfParts>
    <vt:vector size="44" baseType="lpstr">
      <vt:lpstr>Aharoni</vt:lpstr>
      <vt:lpstr>Arial</vt:lpstr>
      <vt:lpstr>Calibri</vt:lpstr>
      <vt:lpstr>Tahoma</vt:lpstr>
      <vt:lpstr>Times New Roman</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Diogo da Cunha Carvalho</dc:creator>
  <cp:lastModifiedBy>Diogo da Cunha Carvalho</cp:lastModifiedBy>
  <cp:revision>467</cp:revision>
  <dcterms:created xsi:type="dcterms:W3CDTF">2013-08-28T17:27:02Z</dcterms:created>
  <dcterms:modified xsi:type="dcterms:W3CDTF">2018-06-12T18:40:33Z</dcterms:modified>
</cp:coreProperties>
</file>