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38" r:id="rId2"/>
    <p:sldId id="441" r:id="rId3"/>
    <p:sldId id="445" r:id="rId4"/>
    <p:sldId id="448" r:id="rId5"/>
    <p:sldId id="450" r:id="rId6"/>
    <p:sldId id="451" r:id="rId7"/>
    <p:sldId id="420" r:id="rId8"/>
    <p:sldId id="456" r:id="rId9"/>
    <p:sldId id="453" r:id="rId10"/>
    <p:sldId id="454" r:id="rId11"/>
    <p:sldId id="455" r:id="rId12"/>
    <p:sldId id="457" r:id="rId13"/>
    <p:sldId id="416" r:id="rId14"/>
    <p:sldId id="415" r:id="rId15"/>
    <p:sldId id="458" r:id="rId16"/>
    <p:sldId id="417" r:id="rId17"/>
    <p:sldId id="459" r:id="rId18"/>
    <p:sldId id="418" r:id="rId19"/>
    <p:sldId id="460" r:id="rId20"/>
    <p:sldId id="461" r:id="rId21"/>
    <p:sldId id="419" r:id="rId22"/>
    <p:sldId id="452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505"/>
    <a:srgbClr val="57EC34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4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09772-03CD-4AD0-AB8E-B04355969D82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8649-18DE-4860-BBC5-5078C439C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92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876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90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28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70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68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18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04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16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64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8649-18DE-4860-BBC5-5078C439C89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3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07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79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17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6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5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80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77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16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04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3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42AA3-B790-4858-A4BA-A54F22DAC5A6}" type="datetimeFigureOut">
              <a:rPr lang="pt-BR" smtClean="0"/>
              <a:t>22/06/2018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6AC8E-E91E-4C27-AE8F-49A48EB7B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04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7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7368" y="1556792"/>
            <a:ext cx="83377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Forme duplas ou trios, preferencialmente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os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RDs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Tempo de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solicitação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contas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Use os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cartões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RD.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Tempo de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orar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uns pelos outros</a:t>
            </a: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Estimule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os que não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conseguiram.</a:t>
            </a:r>
            <a:endParaRPr lang="pt-B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Anime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os que não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tentaram. 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Louve 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Deus pelos que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praticaram.</a:t>
            </a:r>
            <a:endParaRPr lang="pt-B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19736" y="332656"/>
            <a:ext cx="6841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ORAR UNS PELOS OUTROS</a:t>
            </a:r>
            <a:endParaRPr lang="pt-BR" sz="3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412776"/>
            <a:ext cx="354607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3352" y="1484784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Planeje eventos de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evangelização.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Use o Cartão Alvo de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Oração.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Converse sobre a necessidade de compartilhar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Cristo.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Pratique a evangelização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pessoal.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637540" marR="28575" indent="-45720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Intensifique a visão da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multiplicação.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19736" y="332656"/>
            <a:ext cx="6856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TEMPO DE MULTIPLICAÇÃO</a:t>
            </a:r>
            <a:endParaRPr lang="pt-BR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1517441"/>
            <a:ext cx="36061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1384" y="4953736"/>
            <a:ext cx="110850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DETALHES FUNDAMENTAIS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698323"/>
            <a:ext cx="4248471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7368" y="1628800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Ter criatividade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Compartilhar responsabilidades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Preparar o lanche com simplicidade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Fazer rodízio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residências ou ter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PGM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fixo (vantagens e desvantagens)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Valorizar os visitantes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Tratar bem as pessoas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50" y="1520500"/>
            <a:ext cx="4248471" cy="424847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719736" y="332656"/>
            <a:ext cx="6793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DETALHES FUNDAMENTAIS</a:t>
            </a:r>
            <a:endParaRPr lang="pt-BR" sz="3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90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5360" y="1484784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Terminar os encontros no horário</a:t>
            </a:r>
            <a:endParaRPr lang="pt-BR" sz="32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Comemorar aniversários</a:t>
            </a:r>
            <a:endParaRPr lang="pt-BR" sz="32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Participar dos </a:t>
            </a:r>
            <a:r>
              <a:rPr lang="pt-BR" sz="3200" b="1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cultos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Cadeiras </a:t>
            </a: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em forma de círculo</a:t>
            </a:r>
            <a:endParaRPr lang="pt-BR" sz="32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Desenvolver “quebra-gelo”</a:t>
            </a:r>
            <a:endParaRPr lang="pt-BR" sz="32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Testemunhar motivos de louvor</a:t>
            </a:r>
            <a:endParaRPr lang="pt-BR" sz="32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Facilitar a conversa no compartilhamento </a:t>
            </a:r>
            <a:endParaRPr lang="pt-BR" sz="32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Compartilhar a “visão do grupo” com os </a:t>
            </a:r>
            <a:r>
              <a:rPr lang="pt-BR" sz="3200" b="1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visitantes</a:t>
            </a:r>
            <a:endParaRPr lang="pt-BR" sz="32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19736" y="332656"/>
            <a:ext cx="6793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DETALHES FUNDAMENTAIS</a:t>
            </a:r>
            <a:endParaRPr lang="pt-BR" sz="3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50" y="1520500"/>
            <a:ext cx="4248471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02157" y="4953736"/>
            <a:ext cx="89835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MATERIAIS DE APOIO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39" y="764704"/>
            <a:ext cx="2831186" cy="40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5440" y="1340768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Canetas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Cartão Alvo de Oração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Guia de Solicitação de Contas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Ficha para novos membros do PGM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Roteiro para PGM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Infantil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Livro de cânticos ou cópias com as letras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0000"/>
                </a:solidFill>
              </a:u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1700808"/>
            <a:ext cx="2532423" cy="366218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834229" y="260648"/>
            <a:ext cx="6582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MATERIAIS DE APOIO</a:t>
            </a:r>
            <a:endParaRPr lang="pt-B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49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80690" y="4953736"/>
            <a:ext cx="54264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RELATÓRIOS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97" y="764704"/>
            <a:ext cx="4022271" cy="40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23392" y="1641434"/>
            <a:ext cx="7344816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9845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Presença de visitantes nos encontros</a:t>
            </a:r>
          </a:p>
          <a:p>
            <a:pPr marL="457200" marR="29845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Número de membros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PGM, conferindo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frequência real</a:t>
            </a:r>
          </a:p>
          <a:p>
            <a:pPr marL="457200" marR="29845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Número de pessoas já incluídas no processo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RD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Número de pessoas envolvidas em grupos de estudo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91744" y="260648"/>
            <a:ext cx="4950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RELATÓRIOS</a:t>
            </a:r>
            <a:endParaRPr lang="pt-BR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485463"/>
            <a:ext cx="4022271" cy="40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9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13147" y="4953736"/>
            <a:ext cx="83615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CRIANÇAS NO PGM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03" y="752184"/>
            <a:ext cx="4248472" cy="42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12225" y="4953736"/>
            <a:ext cx="86966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ENCONTRO DO PGM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200" y="1052736"/>
            <a:ext cx="4896654" cy="39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31688" y="4953736"/>
            <a:ext cx="99245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 FAMÍLIA HOSPEDEIRA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476672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7368" y="1787735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1840" marR="28575" indent="-571500" algn="just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Amar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pessoas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 algn="just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Convidar pessoas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 algn="just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Oferecer um ambiente acolhedor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751840" marR="28575" indent="-571500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Lanches e momento de comunhão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91744" y="332656"/>
            <a:ext cx="6675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 FAMÍLIA HOSPEDEIRA</a:t>
            </a:r>
            <a:endParaRPr lang="pt-B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065027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87688" y="1956896"/>
            <a:ext cx="8474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1 – </a:t>
            </a:r>
            <a:r>
              <a:rPr lang="pt-BR" sz="36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Qual </a:t>
            </a:r>
            <a:r>
              <a:rPr lang="pt-BR" sz="36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 diferença do Encontro do </a:t>
            </a:r>
            <a:r>
              <a:rPr lang="pt-BR" sz="36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PGM </a:t>
            </a:r>
            <a:r>
              <a:rPr lang="pt-BR" sz="36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para um culto no lar?</a:t>
            </a:r>
          </a:p>
          <a:p>
            <a:pPr algn="just"/>
            <a:endParaRPr lang="pt-BR" sz="36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algn="just"/>
            <a:r>
              <a:rPr lang="pt-BR" sz="36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2 – Comente sobre a importância da multiplicação dos PGMs para que alcancemos mais vidas e famílias em toda a cidade.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772816"/>
            <a:ext cx="2704406" cy="3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23392" y="2492896"/>
            <a:ext cx="8166328" cy="3937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 indent="179705" algn="ctr">
              <a:lnSpc>
                <a:spcPct val="110000"/>
              </a:lnSpc>
              <a:spcAft>
                <a:spcPts val="1135"/>
              </a:spcAft>
            </a:pPr>
            <a:r>
              <a:rPr lang="pt-BR" sz="3800" b="1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 pequeno grupo de pessoas que se reúne regularmente para glorificar a Deus por meio do fortalecimento de relacionamentos discipuladores e da multiplicação de discípulos.</a:t>
            </a:r>
            <a:endParaRPr lang="pt-BR" sz="3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79776" y="332656"/>
            <a:ext cx="4709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 QUE É O PGM?</a:t>
            </a:r>
            <a:endParaRPr lang="pt-B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268760"/>
            <a:ext cx="4752638" cy="37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b="12236"/>
          <a:stretch/>
        </p:blipFill>
        <p:spPr>
          <a:xfrm>
            <a:off x="1474812" y="0"/>
            <a:ext cx="9013676" cy="685800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51384" y="1683414"/>
            <a:ext cx="11305256" cy="114300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APROFUNDANDO RAÍZES NO PGM</a:t>
            </a:r>
            <a:endParaRPr lang="pt-B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60100" y="2982857"/>
            <a:ext cx="41183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elacionar-se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74276" y="3823513"/>
            <a:ext cx="240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colher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46163" y="4533584"/>
            <a:ext cx="3179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nterceder</a:t>
            </a:r>
            <a:endParaRPr lang="pt-BR" sz="4800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226468" y="5285494"/>
            <a:ext cx="3222357" cy="1347757"/>
            <a:chOff x="7589672" y="4836158"/>
            <a:chExt cx="3222357" cy="1347757"/>
          </a:xfrm>
        </p:grpSpPr>
        <p:sp>
          <p:nvSpPr>
            <p:cNvPr id="8" name="Retângulo 7"/>
            <p:cNvSpPr/>
            <p:nvPr/>
          </p:nvSpPr>
          <p:spPr>
            <a:xfrm>
              <a:off x="7589672" y="4836158"/>
              <a:ext cx="32223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Z</a:t>
              </a:r>
              <a:r>
                <a:rPr lang="pt-BR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elar pela </a:t>
              </a:r>
            </a:p>
          </p:txBody>
        </p:sp>
        <p:sp>
          <p:nvSpPr>
            <p:cNvPr id="3" name="Retângulo 2"/>
            <p:cNvSpPr/>
            <p:nvPr/>
          </p:nvSpPr>
          <p:spPr>
            <a:xfrm>
              <a:off x="7677185" y="5414474"/>
              <a:ext cx="206178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pessoa</a:t>
              </a:r>
              <a:endParaRPr lang="pt-BR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960422" y="4321241"/>
            <a:ext cx="3244522" cy="1388927"/>
            <a:chOff x="8311937" y="3659445"/>
            <a:chExt cx="3244522" cy="1388927"/>
          </a:xfrm>
        </p:grpSpPr>
        <p:sp>
          <p:nvSpPr>
            <p:cNvPr id="9" name="Retângulo 8"/>
            <p:cNvSpPr/>
            <p:nvPr/>
          </p:nvSpPr>
          <p:spPr>
            <a:xfrm>
              <a:off x="8311937" y="3659445"/>
              <a:ext cx="304762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E</a:t>
              </a:r>
              <a:r>
                <a:rPr lang="pt-BR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nsinar o 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8585774" y="4278931"/>
              <a:ext cx="29706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Evangelho</a:t>
              </a:r>
              <a:endParaRPr lang="pt-BR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233513" y="3134413"/>
            <a:ext cx="2736647" cy="1386962"/>
            <a:chOff x="8135896" y="3661410"/>
            <a:chExt cx="2736647" cy="1386962"/>
          </a:xfrm>
        </p:grpSpPr>
        <p:sp>
          <p:nvSpPr>
            <p:cNvPr id="14" name="Retângulo 13"/>
            <p:cNvSpPr/>
            <p:nvPr/>
          </p:nvSpPr>
          <p:spPr>
            <a:xfrm>
              <a:off x="8135896" y="3661410"/>
              <a:ext cx="273664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5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S</a:t>
              </a:r>
              <a:r>
                <a:rPr lang="pt-BR" sz="4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olicitar 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8585774" y="4278931"/>
              <a:ext cx="198804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Contas</a:t>
              </a:r>
              <a:endParaRPr lang="pt-BR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1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2639" y="1412776"/>
            <a:ext cx="892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clube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Uma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panelinha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Uma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organização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Algo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estático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 dia por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semana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Uma sala de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aula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Apenas um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estudo </a:t>
            </a: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b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íblico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 grupo de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terapia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 bando de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renegados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 grupo de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oração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Um grupo de tarefa ou grupo </a:t>
            </a:r>
            <a:r>
              <a:rPr lang="pt-BR" sz="2800" dirty="0" smtClean="0">
                <a:solidFill>
                  <a:schemeClr val="bg1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ministerial</a:t>
            </a:r>
            <a:endParaRPr lang="pt-BR" sz="2800" dirty="0">
              <a:solidFill>
                <a:schemeClr val="bg1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2639" y="6608385"/>
            <a:ext cx="296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gency FB" panose="020B0503020202020204" pitchFamily="34" charset="0"/>
              </a:rPr>
              <a:t>Reuniões Atraentes – Joel </a:t>
            </a:r>
            <a:r>
              <a:rPr lang="pt-BR" sz="1200" dirty="0" err="1">
                <a:solidFill>
                  <a:schemeClr val="bg1"/>
                </a:solidFill>
                <a:latin typeface="Agency FB" panose="020B0503020202020204" pitchFamily="34" charset="0"/>
              </a:rPr>
              <a:t>Cominskey</a:t>
            </a:r>
            <a:r>
              <a:rPr lang="pt-BR" sz="1200" dirty="0">
                <a:solidFill>
                  <a:schemeClr val="bg1"/>
                </a:solidFill>
                <a:latin typeface="Agency FB" panose="020B0503020202020204" pitchFamily="34" charset="0"/>
              </a:rPr>
              <a:t> – MIC – Pag. 16 e 17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79776" y="332656"/>
            <a:ext cx="6181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 QUE NÃO É O PGM?</a:t>
            </a:r>
            <a:endParaRPr lang="pt-BR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379623"/>
            <a:ext cx="4163879" cy="43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81157" y="4953736"/>
            <a:ext cx="85587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O ROTEIRO DO PGM</a:t>
            </a:r>
            <a:endParaRPr lang="pt-BR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85" y="489240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1384" y="1484784"/>
            <a:ext cx="89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39370" indent="-457200" algn="just">
              <a:buFont typeface="Wingdings" panose="05000000000000000000" pitchFamily="2" charset="2"/>
              <a:buChar char="ü"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Quebra-Gelo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(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5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min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)</a:t>
            </a:r>
          </a:p>
          <a:p>
            <a:pPr marL="457200" marR="39370" indent="-457200" algn="just">
              <a:buFont typeface="Wingdings" panose="05000000000000000000" pitchFamily="2" charset="2"/>
              <a:buChar char="ü"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Oração Inicial (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5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min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)</a:t>
            </a:r>
          </a:p>
          <a:p>
            <a:pPr marL="457200" marR="39370" indent="-457200" algn="just">
              <a:buFont typeface="Wingdings" panose="05000000000000000000" pitchFamily="2" charset="2"/>
              <a:buChar char="ü"/>
            </a:pPr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Tempo de Cantar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(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5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min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)</a:t>
            </a:r>
          </a:p>
          <a:p>
            <a:pPr marL="457200" marR="39370" indent="-457200" algn="just">
              <a:buFont typeface="Wingdings" panose="05000000000000000000" pitchFamily="2" charset="2"/>
              <a:buChar char="ü"/>
            </a:pPr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Tempo </a:t>
            </a:r>
            <a:r>
              <a:rPr lang="pt-B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da </a:t>
            </a:r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Palavra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(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20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min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)</a:t>
            </a:r>
          </a:p>
          <a:p>
            <a:pPr marL="457200" marR="39370" indent="-457200" algn="just">
              <a:buFont typeface="Wingdings" panose="05000000000000000000" pitchFamily="2" charset="2"/>
              <a:buChar char="ü"/>
            </a:pPr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Tempo </a:t>
            </a:r>
            <a:r>
              <a:rPr lang="pt-B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de </a:t>
            </a:r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Orar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(20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min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)</a:t>
            </a:r>
          </a:p>
          <a:p>
            <a:pPr marL="457200" marR="39370" indent="-457200" algn="just">
              <a:buFont typeface="Wingdings" panose="05000000000000000000" pitchFamily="2" charset="2"/>
              <a:buChar char="ü"/>
            </a:pPr>
            <a:r>
              <a:rPr lang="pt-BR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Tempo de Multiplicar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(5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min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)</a:t>
            </a:r>
          </a:p>
          <a:p>
            <a:pPr marL="457200" marR="39370" indent="-457200" algn="just">
              <a:buFont typeface="Wingdings" panose="05000000000000000000" pitchFamily="2" charset="2"/>
              <a:buChar char="ü"/>
            </a:pP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Tempo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da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greja (5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min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)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63752" y="332656"/>
            <a:ext cx="6274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O ROTEIRO DO PGM</a:t>
            </a:r>
            <a:endParaRPr lang="pt-B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27" y="1484784"/>
            <a:ext cx="3979605" cy="39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9376" y="179906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Procure músicas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conhecidas.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Não tente reproduzir a adoração do culto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dominical. 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Utilize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os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hinários.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Não use CD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com ministrações. 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Evite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palmas.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69745" y="332656"/>
            <a:ext cx="5862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TEMPO DE CANTAR</a:t>
            </a:r>
            <a:endParaRPr lang="pt-B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794352"/>
            <a:ext cx="3733590" cy="37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7368" y="141277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Direcione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perguntas.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Envolva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todos na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discussão.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Não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permita a ninguém monopolizar o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encontro.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Controle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o tempo de cada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pergunta.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marL="457200" marR="28575" indent="-457200">
              <a:buFont typeface="Wingdings" panose="05000000000000000000" pitchFamily="2" charset="2"/>
              <a:buChar char="ü"/>
            </a:pP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Não 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permita discussões teológicas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polêmicas.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39413" y="332656"/>
            <a:ext cx="6377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TEMPO DA PALAVRA</a:t>
            </a:r>
            <a:endParaRPr lang="pt-BR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628800"/>
            <a:ext cx="3938254" cy="39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5441</TotalTime>
  <Words>527</Words>
  <Application>Microsoft Office PowerPoint</Application>
  <PresentationFormat>Widescreen</PresentationFormat>
  <Paragraphs>112</Paragraphs>
  <Slides>22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Agency FB</vt:lpstr>
      <vt:lpstr>Aharoni</vt:lpstr>
      <vt:lpstr>Arial</vt:lpstr>
      <vt:lpstr>Calibri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APROFUNDANDO RAÍZES NO PGM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 da Cunha Carvalho</dc:creator>
  <cp:lastModifiedBy>Diogo da Cunha Carvalho</cp:lastModifiedBy>
  <cp:revision>342</cp:revision>
  <dcterms:created xsi:type="dcterms:W3CDTF">2013-08-28T17:27:02Z</dcterms:created>
  <dcterms:modified xsi:type="dcterms:W3CDTF">2018-06-22T19:01:25Z</dcterms:modified>
</cp:coreProperties>
</file>